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Rubik" panose="020B0604020202020204" charset="-79"/>
      <p:regular r:id="rId29"/>
      <p:bold r:id="rId30"/>
      <p:italic r:id="rId31"/>
      <p:boldItalic r:id="rId32"/>
    </p:embeddedFont>
    <p:embeddedFont>
      <p:font typeface="Rubik Black" panose="020B0604020202020204" charset="-79"/>
      <p:bold r:id="rId33"/>
      <p:boldItalic r:id="rId34"/>
    </p:embeddedFont>
    <p:embeddedFont>
      <p:font typeface="Russo One" panose="020B0604020202020204" charset="0"/>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E50F3-39A4-44E1-8D75-BDEC96E6EDD8}">
  <a:tblStyle styleId="{6B7E50F3-39A4-44E1-8D75-BDEC96E6EDD8}"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126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ableStyles" Target="tableStyle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2c8da4a9e7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2c8da4a9e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3a2626b84a_9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3a2626b84a_9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3a2626b84a_9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3a2626b84a_9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3a2626b84a_9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3a2626b84a_9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2c8da4a9e7_0_4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2c8da4a9e7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sz="2200">
              <a:solidFill>
                <a:schemeClr val="dk1"/>
              </a:solidFill>
              <a:latin typeface="Montserrat"/>
              <a:ea typeface="Montserrat"/>
              <a:cs typeface="Montserrat"/>
              <a:sym typeface="Montserra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2c8da4a9e7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2c8da4a9e7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3b175d15be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3b175d15b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2c8da4a9e7_0_6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2c8da4a9e7_0_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3a2626b84a_9_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3a2626b84a_9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2c8da4a9e7_0_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2c8da4a9e7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3a2626b84a_9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3a2626b84a_9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Introduce your team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2c8da4a9e7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2c8da4a9e7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Introduce your team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3a2626b84a_9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3a2626b84a_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Introduce your team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3a2626b84a_9_6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3a2626b84a_9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Introduce your team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2c8da4a9e7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2c8da4a9e7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Note: Feel free to add more slides.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2c8c2f656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2c8c2f656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b175d15b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3b175d15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3a2626b84a_9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3a2626b84a_9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Note: Feel free to add more slides. </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5_Custom Layout">
  <p:cSld name="35_Custom Layout">
    <p:spTree>
      <p:nvGrpSpPr>
        <p:cNvPr id="1" name="Shape 50"/>
        <p:cNvGrpSpPr/>
        <p:nvPr/>
      </p:nvGrpSpPr>
      <p:grpSpPr>
        <a:xfrm>
          <a:off x="0" y="0"/>
          <a:ext cx="0" cy="0"/>
          <a:chOff x="0" y="0"/>
          <a:chExt cx="0" cy="0"/>
        </a:xfrm>
      </p:grpSpPr>
      <p:sp>
        <p:nvSpPr>
          <p:cNvPr id="51" name="Google Shape;51;p13"/>
          <p:cNvSpPr>
            <a:spLocks noGrp="1"/>
          </p:cNvSpPr>
          <p:nvPr>
            <p:ph type="pic" idx="2"/>
          </p:nvPr>
        </p:nvSpPr>
        <p:spPr>
          <a:xfrm>
            <a:off x="1771648" y="455957"/>
            <a:ext cx="2045100" cy="2045100"/>
          </a:xfrm>
          <a:prstGeom prst="rect">
            <a:avLst/>
          </a:prstGeom>
          <a:solidFill>
            <a:schemeClr val="lt1"/>
          </a:solidFill>
          <a:ln>
            <a:noFill/>
          </a:ln>
        </p:spPr>
        <p:txBody>
          <a:bodyPr spcFirstLastPara="1" wrap="square" lIns="68575" tIns="68575" rIns="68575" bIns="68575" anchor="ctr" anchorCtr="0">
            <a:noAutofit/>
          </a:bodyPr>
          <a:lstStyle>
            <a:lvl1pPr marR="0" lvl="0" algn="ctr" rtl="0">
              <a:lnSpc>
                <a:spcPct val="90000"/>
              </a:lnSpc>
              <a:spcBef>
                <a:spcPts val="80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2" name="Google Shape;52;p13"/>
          <p:cNvSpPr>
            <a:spLocks noGrp="1"/>
          </p:cNvSpPr>
          <p:nvPr>
            <p:ph type="pic" idx="3"/>
          </p:nvPr>
        </p:nvSpPr>
        <p:spPr>
          <a:xfrm>
            <a:off x="1771648" y="2632627"/>
            <a:ext cx="2045100" cy="2045100"/>
          </a:xfrm>
          <a:prstGeom prst="rect">
            <a:avLst/>
          </a:prstGeom>
          <a:solidFill>
            <a:schemeClr val="lt1"/>
          </a:solidFill>
          <a:ln>
            <a:noFill/>
          </a:ln>
        </p:spPr>
        <p:txBody>
          <a:bodyPr spcFirstLastPara="1" wrap="square" lIns="68575" tIns="68575" rIns="68575" bIns="68575" anchor="ctr" anchorCtr="0">
            <a:noAutofit/>
          </a:bodyPr>
          <a:lstStyle>
            <a:lvl1pPr marR="0" lvl="0" algn="ctr" rtl="0">
              <a:lnSpc>
                <a:spcPct val="90000"/>
              </a:lnSpc>
              <a:spcBef>
                <a:spcPts val="80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a:spLocks noGrp="1"/>
          </p:cNvSpPr>
          <p:nvPr>
            <p:ph type="pic" idx="4"/>
          </p:nvPr>
        </p:nvSpPr>
        <p:spPr>
          <a:xfrm>
            <a:off x="2863712" y="1544292"/>
            <a:ext cx="2045100" cy="2045100"/>
          </a:xfrm>
          <a:prstGeom prst="rect">
            <a:avLst/>
          </a:prstGeom>
          <a:solidFill>
            <a:schemeClr val="lt1"/>
          </a:solidFill>
          <a:ln>
            <a:noFill/>
          </a:ln>
        </p:spPr>
        <p:txBody>
          <a:bodyPr spcFirstLastPara="1" wrap="square" lIns="68575" tIns="68575" rIns="68575" bIns="68575" anchor="ctr" anchorCtr="0">
            <a:noAutofit/>
          </a:bodyPr>
          <a:lstStyle>
            <a:lvl1pPr marR="0" lvl="0" algn="ctr" rtl="0">
              <a:lnSpc>
                <a:spcPct val="90000"/>
              </a:lnSpc>
              <a:spcBef>
                <a:spcPts val="80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4" name="Google Shape;54;p13"/>
          <p:cNvSpPr>
            <a:spLocks noGrp="1"/>
          </p:cNvSpPr>
          <p:nvPr>
            <p:ph type="pic" idx="5"/>
          </p:nvPr>
        </p:nvSpPr>
        <p:spPr>
          <a:xfrm>
            <a:off x="679584" y="1544292"/>
            <a:ext cx="2045100" cy="2045100"/>
          </a:xfrm>
          <a:prstGeom prst="rect">
            <a:avLst/>
          </a:prstGeom>
          <a:solidFill>
            <a:schemeClr val="lt1"/>
          </a:solidFill>
          <a:ln>
            <a:noFill/>
          </a:ln>
        </p:spPr>
        <p:txBody>
          <a:bodyPr spcFirstLastPara="1" wrap="square" lIns="68575" tIns="68575" rIns="68575" bIns="68575" anchor="ctr" anchorCtr="0">
            <a:noAutofit/>
          </a:bodyPr>
          <a:lstStyle>
            <a:lvl1pPr marR="0" lvl="0" algn="ctr" rtl="0">
              <a:lnSpc>
                <a:spcPct val="90000"/>
              </a:lnSpc>
              <a:spcBef>
                <a:spcPts val="800"/>
              </a:spcBef>
              <a:spcAft>
                <a:spcPts val="0"/>
              </a:spcAft>
              <a:buClr>
                <a:schemeClr val="dk1"/>
              </a:buClr>
              <a:buSzPts val="900"/>
              <a:buFont typeface="Arial"/>
              <a:buChar char="•"/>
              <a:defRPr sz="9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7.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hyperlink" Target="mailto:muhammadfirmanhermawan0607@gmail.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0" name="Google Shape;60;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1" name="Google Shape;61;p14"/>
          <p:cNvPicPr preferRelativeResize="0"/>
          <p:nvPr/>
        </p:nvPicPr>
        <p:blipFill>
          <a:blip r:embed="rId3">
            <a:alphaModFix/>
          </a:blip>
          <a:stretch>
            <a:fillRect/>
          </a:stretch>
        </p:blipFill>
        <p:spPr>
          <a:xfrm>
            <a:off x="0" y="0"/>
            <a:ext cx="9144003" cy="5143501"/>
          </a:xfrm>
          <a:prstGeom prst="rect">
            <a:avLst/>
          </a:prstGeom>
          <a:noFill/>
          <a:ln>
            <a:noFill/>
          </a:ln>
        </p:spPr>
      </p:pic>
      <p:sp>
        <p:nvSpPr>
          <p:cNvPr id="62" name="Google Shape;62;p14"/>
          <p:cNvSpPr txBox="1"/>
          <p:nvPr/>
        </p:nvSpPr>
        <p:spPr>
          <a:xfrm>
            <a:off x="2105400" y="3512400"/>
            <a:ext cx="4933200" cy="1431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GB" sz="2300" b="1">
                <a:solidFill>
                  <a:schemeClr val="dk1"/>
                </a:solidFill>
                <a:latin typeface="Rubik"/>
                <a:ea typeface="Rubik"/>
                <a:cs typeface="Rubik"/>
                <a:sym typeface="Rubik"/>
              </a:rPr>
              <a:t>SISTEM CITARUM HARUM</a:t>
            </a:r>
            <a:endParaRPr sz="2300" b="1">
              <a:solidFill>
                <a:schemeClr val="dk1"/>
              </a:solidFill>
              <a:latin typeface="Rubik"/>
              <a:ea typeface="Rubik"/>
              <a:cs typeface="Rubik"/>
              <a:sym typeface="Rubik"/>
            </a:endParaRPr>
          </a:p>
          <a:p>
            <a:pPr marL="0" lvl="0" indent="0" algn="ctr" rtl="0">
              <a:spcBef>
                <a:spcPts val="0"/>
              </a:spcBef>
              <a:spcAft>
                <a:spcPts val="0"/>
              </a:spcAft>
              <a:buClr>
                <a:schemeClr val="dk1"/>
              </a:buClr>
              <a:buSzPts val="1100"/>
              <a:buFont typeface="Arial"/>
              <a:buNone/>
            </a:pPr>
            <a:r>
              <a:rPr lang="en-GB" sz="1200" b="1">
                <a:solidFill>
                  <a:schemeClr val="dk1"/>
                </a:solidFill>
                <a:latin typeface="Rubik"/>
                <a:ea typeface="Rubik"/>
                <a:cs typeface="Rubik"/>
                <a:sym typeface="Rubik"/>
              </a:rPr>
              <a:t>&lt;M. Firman, Lia, Zafira, Ruth, Fadhil&gt;,  </a:t>
            </a:r>
            <a:endParaRPr sz="1200" b="1">
              <a:solidFill>
                <a:schemeClr val="dk1"/>
              </a:solidFill>
              <a:latin typeface="Rubik"/>
              <a:ea typeface="Rubik"/>
              <a:cs typeface="Rubik"/>
              <a:sym typeface="Rubik"/>
            </a:endParaRPr>
          </a:p>
          <a:p>
            <a:pPr marL="0" lvl="0" indent="0" algn="ctr" rtl="0">
              <a:spcBef>
                <a:spcPts val="0"/>
              </a:spcBef>
              <a:spcAft>
                <a:spcPts val="0"/>
              </a:spcAft>
              <a:buClr>
                <a:schemeClr val="dk1"/>
              </a:buClr>
              <a:buSzPts val="1100"/>
              <a:buFont typeface="Arial"/>
              <a:buNone/>
            </a:pPr>
            <a:r>
              <a:rPr lang="en-GB" sz="1300" b="1">
                <a:solidFill>
                  <a:schemeClr val="dk1"/>
                </a:solidFill>
                <a:latin typeface="Rubik"/>
                <a:ea typeface="Rubik"/>
                <a:cs typeface="Rubik"/>
                <a:sym typeface="Rubik"/>
              </a:rPr>
              <a:t>&lt;Sistem Monitoring Kondisi Sungai Citarum Berbasis Internet of Things (IoT)&gt;</a:t>
            </a:r>
            <a:endParaRPr sz="1300" b="1">
              <a:solidFill>
                <a:schemeClr val="dk1"/>
              </a:solidFill>
              <a:latin typeface="Rubik"/>
              <a:ea typeface="Rubik"/>
              <a:cs typeface="Rubik"/>
              <a:sym typeface="Rubik"/>
            </a:endParaRPr>
          </a:p>
          <a:p>
            <a:pPr marL="0" lvl="0" indent="0" algn="ctr" rtl="0">
              <a:spcBef>
                <a:spcPts val="0"/>
              </a:spcBef>
              <a:spcAft>
                <a:spcPts val="0"/>
              </a:spcAft>
              <a:buNone/>
            </a:pPr>
            <a:endParaRPr sz="2000" b="1">
              <a:solidFill>
                <a:schemeClr val="dk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11"/>
        <p:cNvGrpSpPr/>
        <p:nvPr/>
      </p:nvGrpSpPr>
      <p:grpSpPr>
        <a:xfrm>
          <a:off x="0" y="0"/>
          <a:ext cx="0" cy="0"/>
          <a:chOff x="0" y="0"/>
          <a:chExt cx="0" cy="0"/>
        </a:xfrm>
      </p:grpSpPr>
      <p:sp>
        <p:nvSpPr>
          <p:cNvPr id="212" name="Google Shape;212;p23"/>
          <p:cNvSpPr txBox="1"/>
          <p:nvPr/>
        </p:nvSpPr>
        <p:spPr>
          <a:xfrm>
            <a:off x="263350" y="187500"/>
            <a:ext cx="38010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spcBef>
                <a:spcPts val="0"/>
              </a:spcBef>
              <a:spcAft>
                <a:spcPts val="0"/>
              </a:spcAft>
              <a:buNone/>
            </a:pPr>
            <a:r>
              <a:rPr lang="en-GB" sz="2800" b="1">
                <a:solidFill>
                  <a:schemeClr val="lt1"/>
                </a:solidFill>
                <a:latin typeface="Rubik"/>
                <a:ea typeface="Rubik"/>
                <a:cs typeface="Rubik"/>
                <a:sym typeface="Rubik"/>
              </a:rPr>
              <a:t>Product Description</a:t>
            </a:r>
            <a:endParaRPr sz="4500" b="1">
              <a:solidFill>
                <a:schemeClr val="lt1"/>
              </a:solidFill>
              <a:latin typeface="Rubik"/>
              <a:ea typeface="Rubik"/>
              <a:cs typeface="Rubik"/>
              <a:sym typeface="Rubik"/>
            </a:endParaRPr>
          </a:p>
        </p:txBody>
      </p:sp>
      <p:grpSp>
        <p:nvGrpSpPr>
          <p:cNvPr id="213" name="Google Shape;213;p23"/>
          <p:cNvGrpSpPr/>
          <p:nvPr/>
        </p:nvGrpSpPr>
        <p:grpSpPr>
          <a:xfrm>
            <a:off x="-2131159" y="3484805"/>
            <a:ext cx="856973" cy="789499"/>
            <a:chOff x="9523125" y="1329375"/>
            <a:chExt cx="1238400" cy="783000"/>
          </a:xfrm>
        </p:grpSpPr>
        <p:sp>
          <p:nvSpPr>
            <p:cNvPr id="214" name="Google Shape;214;p23"/>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8" name="Google Shape;218;p23"/>
          <p:cNvPicPr preferRelativeResize="0"/>
          <p:nvPr/>
        </p:nvPicPr>
        <p:blipFill>
          <a:blip r:embed="rId3">
            <a:alphaModFix/>
          </a:blip>
          <a:stretch>
            <a:fillRect/>
          </a:stretch>
        </p:blipFill>
        <p:spPr>
          <a:xfrm>
            <a:off x="5161404" y="2329183"/>
            <a:ext cx="1428750" cy="1428750"/>
          </a:xfrm>
          <a:prstGeom prst="rect">
            <a:avLst/>
          </a:prstGeom>
          <a:noFill/>
          <a:ln>
            <a:noFill/>
          </a:ln>
        </p:spPr>
      </p:pic>
      <p:pic>
        <p:nvPicPr>
          <p:cNvPr id="219" name="Google Shape;219;p23"/>
          <p:cNvPicPr preferRelativeResize="0"/>
          <p:nvPr/>
        </p:nvPicPr>
        <p:blipFill>
          <a:blip r:embed="rId4">
            <a:alphaModFix/>
          </a:blip>
          <a:stretch>
            <a:fillRect/>
          </a:stretch>
        </p:blipFill>
        <p:spPr>
          <a:xfrm>
            <a:off x="5176058" y="289544"/>
            <a:ext cx="2162175" cy="1133475"/>
          </a:xfrm>
          <a:prstGeom prst="rect">
            <a:avLst/>
          </a:prstGeom>
          <a:noFill/>
          <a:ln>
            <a:noFill/>
          </a:ln>
        </p:spPr>
      </p:pic>
      <p:sp>
        <p:nvSpPr>
          <p:cNvPr id="220" name="Google Shape;220;p23"/>
          <p:cNvSpPr txBox="1"/>
          <p:nvPr/>
        </p:nvSpPr>
        <p:spPr>
          <a:xfrm>
            <a:off x="222500" y="876875"/>
            <a:ext cx="4606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Rubik"/>
                <a:ea typeface="Rubik"/>
                <a:cs typeface="Rubik"/>
                <a:sym typeface="Rubik"/>
              </a:rPr>
              <a:t>Perancangan sistem Pemantauan pH Air Berbasis IoT</a:t>
            </a:r>
            <a:endParaRPr>
              <a:solidFill>
                <a:schemeClr val="lt1"/>
              </a:solidFill>
              <a:latin typeface="Rubik"/>
              <a:ea typeface="Rubik"/>
              <a:cs typeface="Rubik"/>
              <a:sym typeface="Rubik"/>
            </a:endParaRPr>
          </a:p>
        </p:txBody>
      </p:sp>
      <p:graphicFrame>
        <p:nvGraphicFramePr>
          <p:cNvPr id="221" name="Google Shape;221;p23"/>
          <p:cNvGraphicFramePr/>
          <p:nvPr>
            <p:extLst>
              <p:ext uri="{D42A27DB-BD31-4B8C-83A1-F6EECF244321}">
                <p14:modId xmlns:p14="http://schemas.microsoft.com/office/powerpoint/2010/main" val="1985120352"/>
              </p:ext>
            </p:extLst>
          </p:nvPr>
        </p:nvGraphicFramePr>
        <p:xfrm>
          <a:off x="344675" y="1487350"/>
          <a:ext cx="4362450" cy="2042160"/>
        </p:xfrm>
        <a:graphic>
          <a:graphicData uri="http://schemas.openxmlformats.org/drawingml/2006/table">
            <a:tbl>
              <a:tblPr>
                <a:noFill/>
                <a:tableStyleId>{6B7E50F3-39A4-44E1-8D75-BDEC96E6EDD8}</a:tableStyleId>
              </a:tblPr>
              <a:tblGrid>
                <a:gridCol w="1162050">
                  <a:extLst>
                    <a:ext uri="{9D8B030D-6E8A-4147-A177-3AD203B41FA5}">
                      <a16:colId xmlns:a16="http://schemas.microsoft.com/office/drawing/2014/main" val="20000"/>
                    </a:ext>
                  </a:extLst>
                </a:gridCol>
                <a:gridCol w="2133600">
                  <a:extLst>
                    <a:ext uri="{9D8B030D-6E8A-4147-A177-3AD203B41FA5}">
                      <a16:colId xmlns:a16="http://schemas.microsoft.com/office/drawing/2014/main" val="20001"/>
                    </a:ext>
                  </a:extLst>
                </a:gridCol>
                <a:gridCol w="1066800">
                  <a:extLst>
                    <a:ext uri="{9D8B030D-6E8A-4147-A177-3AD203B41FA5}">
                      <a16:colId xmlns:a16="http://schemas.microsoft.com/office/drawing/2014/main" val="20002"/>
                    </a:ext>
                  </a:extLst>
                </a:gridCol>
              </a:tblGrid>
              <a:tr h="0">
                <a:tc>
                  <a:txBody>
                    <a:bodyPr/>
                    <a:lstStyle/>
                    <a:p>
                      <a:pPr marL="0" lvl="0" indent="0" algn="ctr" rtl="0">
                        <a:spcBef>
                          <a:spcPts val="0"/>
                        </a:spcBef>
                        <a:spcAft>
                          <a:spcPts val="0"/>
                        </a:spcAft>
                        <a:buNone/>
                      </a:pPr>
                      <a:r>
                        <a:rPr lang="en-GB" sz="1200" b="1">
                          <a:solidFill>
                            <a:schemeClr val="lt1"/>
                          </a:solidFill>
                          <a:latin typeface="Times New Roman"/>
                          <a:ea typeface="Times New Roman"/>
                          <a:cs typeface="Times New Roman"/>
                          <a:sym typeface="Times New Roman"/>
                        </a:rPr>
                        <a:t>Alat</a:t>
                      </a:r>
                      <a:endParaRPr sz="1200" b="1">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b="1">
                          <a:solidFill>
                            <a:schemeClr val="lt1"/>
                          </a:solidFill>
                          <a:latin typeface="Times New Roman"/>
                          <a:ea typeface="Times New Roman"/>
                          <a:cs typeface="Times New Roman"/>
                          <a:sym typeface="Times New Roman"/>
                        </a:rPr>
                        <a:t>Spesifikasi</a:t>
                      </a:r>
                      <a:endParaRPr sz="1200" b="1">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b="1">
                          <a:solidFill>
                            <a:schemeClr val="lt1"/>
                          </a:solidFill>
                          <a:latin typeface="Times New Roman"/>
                          <a:ea typeface="Times New Roman"/>
                          <a:cs typeface="Times New Roman"/>
                          <a:sym typeface="Times New Roman"/>
                        </a:rPr>
                        <a:t>Jumlah</a:t>
                      </a:r>
                      <a:endParaRPr sz="1200" b="1">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Microcontroller</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NodeMCU ESP8266</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lt1"/>
                          </a:solidFill>
                          <a:latin typeface="Times New Roman"/>
                          <a:ea typeface="Times New Roman"/>
                          <a:cs typeface="Times New Roman"/>
                          <a:sym typeface="Times New Roman"/>
                        </a:rPr>
                        <a:t>1</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Adaptor</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5v</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lt1"/>
                          </a:solidFill>
                          <a:latin typeface="Times New Roman"/>
                          <a:ea typeface="Times New Roman"/>
                          <a:cs typeface="Times New Roman"/>
                          <a:sym typeface="Times New Roman"/>
                        </a:rPr>
                        <a:t>1</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Relay</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2 channel</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lt1"/>
                          </a:solidFill>
                          <a:latin typeface="Times New Roman"/>
                          <a:ea typeface="Times New Roman"/>
                          <a:cs typeface="Times New Roman"/>
                          <a:sym typeface="Times New Roman"/>
                        </a:rPr>
                        <a:t>1</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Sensor pH</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GB" sz="1200">
                          <a:solidFill>
                            <a:schemeClr val="lt1"/>
                          </a:solidFill>
                          <a:latin typeface="Times New Roman"/>
                          <a:ea typeface="Times New Roman"/>
                          <a:cs typeface="Times New Roman"/>
                          <a:sym typeface="Times New Roman"/>
                        </a:rPr>
                        <a:t>Sensor kit pH analog DF robot</a:t>
                      </a:r>
                      <a:endParaRPr sz="120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GB" sz="1200" dirty="0">
                          <a:solidFill>
                            <a:schemeClr val="lt1"/>
                          </a:solidFill>
                          <a:latin typeface="Times New Roman"/>
                          <a:ea typeface="Times New Roman"/>
                          <a:cs typeface="Times New Roman"/>
                          <a:sym typeface="Times New Roman"/>
                        </a:rPr>
                        <a:t>1</a:t>
                      </a:r>
                      <a:endParaRPr sz="1200" dirty="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US" sz="1200" dirty="0">
                          <a:solidFill>
                            <a:schemeClr val="lt1"/>
                          </a:solidFill>
                          <a:latin typeface="Times New Roman"/>
                          <a:ea typeface="Times New Roman"/>
                          <a:cs typeface="Times New Roman"/>
                          <a:sym typeface="Times New Roman"/>
                        </a:rPr>
                        <a:t>Sensor </a:t>
                      </a:r>
                      <a:r>
                        <a:rPr lang="en-US" sz="1200" dirty="0" err="1">
                          <a:solidFill>
                            <a:schemeClr val="lt1"/>
                          </a:solidFill>
                          <a:latin typeface="Times New Roman"/>
                          <a:ea typeface="Times New Roman"/>
                          <a:cs typeface="Times New Roman"/>
                          <a:sym typeface="Times New Roman"/>
                        </a:rPr>
                        <a:t>Ultrasonik</a:t>
                      </a:r>
                      <a:endParaRPr sz="1200" dirty="0">
                        <a:solidFill>
                          <a:schemeClr val="lt1"/>
                        </a:solidFill>
                        <a:latin typeface="Times New Roman"/>
                        <a:ea typeface="Times New Roman"/>
                        <a:cs typeface="Times New Roman"/>
                        <a:sym typeface="Times New Roman"/>
                      </a:endParaRPr>
                    </a:p>
                  </a:txBody>
                  <a:tcPr marL="63500" marR="63500" marT="63500" marB="63500">
                    <a:lnL w="12700" cap="flat" cmpd="sng">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US" sz="1200" dirty="0" err="1">
                          <a:solidFill>
                            <a:schemeClr val="lt1"/>
                          </a:solidFill>
                          <a:latin typeface="Times New Roman"/>
                          <a:ea typeface="Times New Roman"/>
                          <a:cs typeface="Times New Roman"/>
                          <a:sym typeface="Times New Roman"/>
                        </a:rPr>
                        <a:t>hc</a:t>
                      </a:r>
                      <a:r>
                        <a:rPr lang="en-US" sz="1200" dirty="0">
                          <a:solidFill>
                            <a:schemeClr val="lt1"/>
                          </a:solidFill>
                          <a:latin typeface="Times New Roman"/>
                          <a:ea typeface="Times New Roman"/>
                          <a:cs typeface="Times New Roman"/>
                          <a:sym typeface="Times New Roman"/>
                        </a:rPr>
                        <a:t> sr04</a:t>
                      </a:r>
                      <a:endParaRPr sz="1200" dirty="0">
                        <a:solidFill>
                          <a:schemeClr val="lt1"/>
                        </a:solidFill>
                        <a:latin typeface="Times New Roman"/>
                        <a:ea typeface="Times New Roman"/>
                        <a:cs typeface="Times New Roman"/>
                        <a:sym typeface="Times New Roman"/>
                      </a:endParaRPr>
                    </a:p>
                  </a:txBody>
                  <a:tcPr marL="63500" marR="63500" marT="63500" marB="63500">
                    <a:lnL w="12700" cap="flat" cmpd="sng" algn="ctr">
                      <a:solidFill>
                        <a:schemeClr val="lt1"/>
                      </a:solidFill>
                      <a:prstDash val="solid"/>
                      <a:round/>
                      <a:headEnd type="none" w="sm" len="sm"/>
                      <a:tailEnd type="none" w="sm" len="sm"/>
                    </a:lnL>
                    <a:lnR w="12700" cap="flat" cmpd="sng" algn="ctr">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lt1"/>
                          </a:solidFill>
                          <a:latin typeface="Times New Roman"/>
                          <a:ea typeface="Times New Roman"/>
                          <a:cs typeface="Times New Roman"/>
                          <a:sym typeface="Times New Roman"/>
                        </a:rPr>
                        <a:t>1</a:t>
                      </a:r>
                      <a:endParaRPr sz="1200" dirty="0">
                        <a:solidFill>
                          <a:schemeClr val="lt1"/>
                        </a:solidFill>
                        <a:latin typeface="Times New Roman"/>
                        <a:ea typeface="Times New Roman"/>
                        <a:cs typeface="Times New Roman"/>
                        <a:sym typeface="Times New Roman"/>
                      </a:endParaRPr>
                    </a:p>
                  </a:txBody>
                  <a:tcPr marL="63500" marR="63500" marT="63500" marB="63500">
                    <a:lnL w="12700" cap="flat" cmpd="sng" algn="ctr">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348319696"/>
                  </a:ext>
                </a:extLst>
              </a:tr>
            </a:tbl>
          </a:graphicData>
        </a:graphic>
      </p:graphicFrame>
      <p:sp>
        <p:nvSpPr>
          <p:cNvPr id="222" name="Google Shape;222;p23"/>
          <p:cNvSpPr txBox="1"/>
          <p:nvPr/>
        </p:nvSpPr>
        <p:spPr>
          <a:xfrm>
            <a:off x="266063" y="3607006"/>
            <a:ext cx="471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err="1">
                <a:solidFill>
                  <a:schemeClr val="lt1"/>
                </a:solidFill>
                <a:latin typeface="Rubik"/>
                <a:ea typeface="Rubik"/>
                <a:cs typeface="Rubik"/>
                <a:sym typeface="Rubik"/>
              </a:rPr>
              <a:t>Komponen</a:t>
            </a:r>
            <a:r>
              <a:rPr lang="en-GB" dirty="0">
                <a:solidFill>
                  <a:schemeClr val="lt1"/>
                </a:solidFill>
                <a:latin typeface="Rubik"/>
                <a:ea typeface="Rubik"/>
                <a:cs typeface="Rubik"/>
                <a:sym typeface="Rubik"/>
              </a:rPr>
              <a:t> Hardware </a:t>
            </a:r>
            <a:r>
              <a:rPr lang="en-GB" dirty="0" err="1">
                <a:solidFill>
                  <a:schemeClr val="lt1"/>
                </a:solidFill>
                <a:latin typeface="Rubik"/>
                <a:ea typeface="Rubik"/>
                <a:cs typeface="Rubik"/>
                <a:sym typeface="Rubik"/>
              </a:rPr>
              <a:t>Pemantauan</a:t>
            </a:r>
            <a:r>
              <a:rPr lang="en-GB" dirty="0">
                <a:solidFill>
                  <a:schemeClr val="lt1"/>
                </a:solidFill>
                <a:latin typeface="Rubik"/>
                <a:ea typeface="Rubik"/>
                <a:cs typeface="Rubik"/>
                <a:sym typeface="Rubik"/>
              </a:rPr>
              <a:t> pH air </a:t>
            </a:r>
            <a:r>
              <a:rPr lang="en-GB" dirty="0" err="1">
                <a:solidFill>
                  <a:schemeClr val="lt1"/>
                </a:solidFill>
                <a:latin typeface="Rubik"/>
                <a:ea typeface="Rubik"/>
                <a:cs typeface="Rubik"/>
                <a:sym typeface="Rubik"/>
              </a:rPr>
              <a:t>berbasis</a:t>
            </a:r>
            <a:r>
              <a:rPr lang="en-GB" dirty="0">
                <a:solidFill>
                  <a:schemeClr val="lt1"/>
                </a:solidFill>
                <a:latin typeface="Rubik"/>
                <a:ea typeface="Rubik"/>
                <a:cs typeface="Rubik"/>
                <a:sym typeface="Rubik"/>
              </a:rPr>
              <a:t> IoT.</a:t>
            </a:r>
            <a:endParaRPr dirty="0">
              <a:solidFill>
                <a:schemeClr val="lt1"/>
              </a:solidFill>
              <a:latin typeface="Rubik"/>
              <a:ea typeface="Rubik"/>
              <a:cs typeface="Rubik"/>
              <a:sym typeface="Rubik"/>
            </a:endParaRPr>
          </a:p>
        </p:txBody>
      </p:sp>
      <p:sp>
        <p:nvSpPr>
          <p:cNvPr id="223" name="Google Shape;223;p23"/>
          <p:cNvSpPr txBox="1"/>
          <p:nvPr/>
        </p:nvSpPr>
        <p:spPr>
          <a:xfrm>
            <a:off x="5244300" y="1607567"/>
            <a:ext cx="184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err="1">
                <a:solidFill>
                  <a:schemeClr val="lt1"/>
                </a:solidFill>
                <a:latin typeface="Rubik"/>
                <a:ea typeface="Rubik"/>
                <a:cs typeface="Rubik"/>
                <a:sym typeface="Rubik"/>
              </a:rPr>
              <a:t>NodeMCU</a:t>
            </a:r>
            <a:r>
              <a:rPr lang="en-GB" dirty="0">
                <a:solidFill>
                  <a:schemeClr val="lt1"/>
                </a:solidFill>
                <a:latin typeface="Rubik"/>
                <a:ea typeface="Rubik"/>
                <a:cs typeface="Rubik"/>
                <a:sym typeface="Rubik"/>
              </a:rPr>
              <a:t> ESP8266</a:t>
            </a:r>
            <a:endParaRPr dirty="0">
              <a:solidFill>
                <a:schemeClr val="lt1"/>
              </a:solidFill>
              <a:latin typeface="Rubik"/>
              <a:ea typeface="Rubik"/>
              <a:cs typeface="Rubik"/>
              <a:sym typeface="Rubik"/>
            </a:endParaRPr>
          </a:p>
        </p:txBody>
      </p:sp>
      <p:sp>
        <p:nvSpPr>
          <p:cNvPr id="224" name="Google Shape;224;p23"/>
          <p:cNvSpPr txBox="1"/>
          <p:nvPr/>
        </p:nvSpPr>
        <p:spPr>
          <a:xfrm>
            <a:off x="5292923" y="3860547"/>
            <a:ext cx="1248035"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chemeClr val="lt1"/>
                </a:solidFill>
                <a:latin typeface="Rubik"/>
                <a:ea typeface="Rubik"/>
                <a:cs typeface="Rubik"/>
                <a:sym typeface="Rubik"/>
              </a:rPr>
              <a:t>Sensor pH</a:t>
            </a:r>
            <a:endParaRPr dirty="0">
              <a:solidFill>
                <a:schemeClr val="lt1"/>
              </a:solidFill>
              <a:latin typeface="Rubik"/>
              <a:ea typeface="Rubik"/>
              <a:cs typeface="Rubik"/>
              <a:sym typeface="Rubik"/>
            </a:endParaRPr>
          </a:p>
        </p:txBody>
      </p:sp>
      <p:pic>
        <p:nvPicPr>
          <p:cNvPr id="4" name="Picture 3" descr="A picture containing electronics&#10;&#10;Description automatically generated">
            <a:extLst>
              <a:ext uri="{FF2B5EF4-FFF2-40B4-BE49-F238E27FC236}">
                <a16:creationId xmlns:a16="http://schemas.microsoft.com/office/drawing/2014/main" id="{7FAB0CCE-002D-EA1E-B1CF-90A51315BCE3}"/>
              </a:ext>
            </a:extLst>
          </p:cNvPr>
          <p:cNvPicPr>
            <a:picLocks noChangeAspect="1"/>
          </p:cNvPicPr>
          <p:nvPr/>
        </p:nvPicPr>
        <p:blipFill>
          <a:blip r:embed="rId5"/>
          <a:stretch>
            <a:fillRect/>
          </a:stretch>
        </p:blipFill>
        <p:spPr>
          <a:xfrm>
            <a:off x="6910559" y="2329183"/>
            <a:ext cx="2028721" cy="1200327"/>
          </a:xfrm>
          <a:prstGeom prst="rect">
            <a:avLst/>
          </a:prstGeom>
        </p:spPr>
      </p:pic>
      <p:sp>
        <p:nvSpPr>
          <p:cNvPr id="18" name="Google Shape;224;p23">
            <a:extLst>
              <a:ext uri="{FF2B5EF4-FFF2-40B4-BE49-F238E27FC236}">
                <a16:creationId xmlns:a16="http://schemas.microsoft.com/office/drawing/2014/main" id="{87634B6D-2F28-5A5C-5C30-25EC34C3FB0D}"/>
              </a:ext>
            </a:extLst>
          </p:cNvPr>
          <p:cNvSpPr txBox="1"/>
          <p:nvPr/>
        </p:nvSpPr>
        <p:spPr>
          <a:xfrm>
            <a:off x="7070066" y="3750636"/>
            <a:ext cx="1709705"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chemeClr val="lt1"/>
                </a:solidFill>
                <a:latin typeface="Rubik"/>
                <a:ea typeface="Rubik"/>
                <a:cs typeface="Rubik"/>
                <a:sym typeface="Rubik"/>
              </a:rPr>
              <a:t>Sensor </a:t>
            </a:r>
            <a:r>
              <a:rPr lang="en-GB" dirty="0" err="1">
                <a:solidFill>
                  <a:schemeClr val="lt1"/>
                </a:solidFill>
                <a:latin typeface="Rubik"/>
                <a:ea typeface="Rubik"/>
                <a:cs typeface="Rubik"/>
                <a:sym typeface="Rubik"/>
              </a:rPr>
              <a:t>Ultrasonik</a:t>
            </a:r>
            <a:endParaRPr dirty="0">
              <a:solidFill>
                <a:schemeClr val="lt1"/>
              </a:solidFill>
              <a:latin typeface="Rubik"/>
              <a:ea typeface="Rubik"/>
              <a:cs typeface="Rubik"/>
              <a:sym typeface="Rubi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28"/>
        <p:cNvGrpSpPr/>
        <p:nvPr/>
      </p:nvGrpSpPr>
      <p:grpSpPr>
        <a:xfrm>
          <a:off x="0" y="0"/>
          <a:ext cx="0" cy="0"/>
          <a:chOff x="0" y="0"/>
          <a:chExt cx="0" cy="0"/>
        </a:xfrm>
      </p:grpSpPr>
      <p:sp>
        <p:nvSpPr>
          <p:cNvPr id="229" name="Google Shape;229;p24"/>
          <p:cNvSpPr txBox="1"/>
          <p:nvPr/>
        </p:nvSpPr>
        <p:spPr>
          <a:xfrm>
            <a:off x="3142800" y="288900"/>
            <a:ext cx="54744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lnSpc>
                <a:spcPct val="115000"/>
              </a:lnSpc>
              <a:spcBef>
                <a:spcPts val="1800"/>
              </a:spcBef>
              <a:spcAft>
                <a:spcPts val="400"/>
              </a:spcAft>
              <a:buNone/>
            </a:pPr>
            <a:r>
              <a:rPr lang="en-GB" sz="2800" b="1">
                <a:solidFill>
                  <a:schemeClr val="lt1"/>
                </a:solidFill>
                <a:latin typeface="Rubik"/>
                <a:ea typeface="Rubik"/>
                <a:cs typeface="Rubik"/>
                <a:sym typeface="Rubik"/>
              </a:rPr>
              <a:t>Target User &amp; User Journey</a:t>
            </a:r>
            <a:endParaRPr sz="2800" b="1">
              <a:solidFill>
                <a:schemeClr val="lt1"/>
              </a:solidFill>
              <a:latin typeface="Rubik"/>
              <a:ea typeface="Rubik"/>
              <a:cs typeface="Rubik"/>
              <a:sym typeface="Rubik"/>
            </a:endParaRPr>
          </a:p>
        </p:txBody>
      </p:sp>
      <p:grpSp>
        <p:nvGrpSpPr>
          <p:cNvPr id="230" name="Google Shape;230;p24"/>
          <p:cNvGrpSpPr/>
          <p:nvPr/>
        </p:nvGrpSpPr>
        <p:grpSpPr>
          <a:xfrm>
            <a:off x="-2131159" y="3484805"/>
            <a:ext cx="856973" cy="789499"/>
            <a:chOff x="9523125" y="1329375"/>
            <a:chExt cx="1238400" cy="783000"/>
          </a:xfrm>
        </p:grpSpPr>
        <p:sp>
          <p:nvSpPr>
            <p:cNvPr id="231" name="Google Shape;231;p24"/>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24"/>
          <p:cNvSpPr txBox="1"/>
          <p:nvPr/>
        </p:nvSpPr>
        <p:spPr>
          <a:xfrm>
            <a:off x="487200" y="1133175"/>
            <a:ext cx="5474400" cy="18321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1400"/>
              </a:spcBef>
              <a:spcAft>
                <a:spcPts val="0"/>
              </a:spcAft>
              <a:buClr>
                <a:schemeClr val="lt1"/>
              </a:buClr>
              <a:buSzPts val="1400"/>
              <a:buFont typeface="Rubik"/>
              <a:buChar char="●"/>
            </a:pPr>
            <a:r>
              <a:rPr lang="en-GB" b="1">
                <a:solidFill>
                  <a:schemeClr val="lt1"/>
                </a:solidFill>
                <a:latin typeface="Rubik"/>
                <a:ea typeface="Rubik"/>
                <a:cs typeface="Rubik"/>
                <a:sym typeface="Rubik"/>
              </a:rPr>
              <a:t>Target User</a:t>
            </a:r>
            <a:br>
              <a:rPr lang="en-GB" b="1">
                <a:solidFill>
                  <a:schemeClr val="lt1"/>
                </a:solidFill>
                <a:latin typeface="Rubik"/>
                <a:ea typeface="Rubik"/>
                <a:cs typeface="Rubik"/>
                <a:sym typeface="Rubik"/>
              </a:rPr>
            </a:br>
            <a:r>
              <a:rPr lang="en-GB" sz="1200">
                <a:solidFill>
                  <a:schemeClr val="lt1"/>
                </a:solidFill>
                <a:latin typeface="Rubik"/>
                <a:ea typeface="Rubik"/>
                <a:cs typeface="Rubik"/>
                <a:sym typeface="Rubik"/>
              </a:rPr>
              <a:t>Masyarakat awam khususnya yang bertempat di sekitar area Sungai Citarum</a:t>
            </a:r>
            <a:br>
              <a:rPr lang="en-GB" b="1">
                <a:solidFill>
                  <a:schemeClr val="lt1"/>
                </a:solidFill>
                <a:latin typeface="Rubik"/>
                <a:ea typeface="Rubik"/>
                <a:cs typeface="Rubik"/>
                <a:sym typeface="Rubik"/>
              </a:rPr>
            </a:b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User Journey</a:t>
            </a:r>
            <a:br>
              <a:rPr lang="en-GB">
                <a:solidFill>
                  <a:schemeClr val="lt1"/>
                </a:solidFill>
                <a:latin typeface="Rubik"/>
                <a:ea typeface="Rubik"/>
                <a:cs typeface="Rubik"/>
                <a:sym typeface="Rubik"/>
              </a:rPr>
            </a:br>
            <a:r>
              <a:rPr lang="en-GB" sz="1200">
                <a:solidFill>
                  <a:schemeClr val="lt1"/>
                </a:solidFill>
                <a:latin typeface="Rubik"/>
                <a:ea typeface="Rubik"/>
                <a:cs typeface="Rubik"/>
                <a:sym typeface="Rubik"/>
              </a:rPr>
              <a:t>Expected user journey dapat dilihat.</a:t>
            </a:r>
            <a:endParaRPr sz="1200">
              <a:solidFill>
                <a:schemeClr val="lt1"/>
              </a:solidFill>
              <a:latin typeface="Rubik"/>
              <a:ea typeface="Rubik"/>
              <a:cs typeface="Rubik"/>
              <a:sym typeface="Rubik"/>
            </a:endParaRPr>
          </a:p>
          <a:p>
            <a:pPr marL="457200" marR="76200" lvl="0" indent="0" algn="l" rtl="0">
              <a:lnSpc>
                <a:spcPct val="150001"/>
              </a:lnSpc>
              <a:spcBef>
                <a:spcPts val="400"/>
              </a:spcBef>
              <a:spcAft>
                <a:spcPts val="300"/>
              </a:spcAft>
              <a:buNone/>
            </a:pPr>
            <a:endParaRPr>
              <a:solidFill>
                <a:schemeClr val="lt1"/>
              </a:solidFill>
              <a:latin typeface="Rubik"/>
              <a:ea typeface="Rubik"/>
              <a:cs typeface="Rubik"/>
              <a:sym typeface="Rubik"/>
            </a:endParaRPr>
          </a:p>
        </p:txBody>
      </p:sp>
      <p:pic>
        <p:nvPicPr>
          <p:cNvPr id="236" name="Google Shape;236;p24"/>
          <p:cNvPicPr preferRelativeResize="0"/>
          <p:nvPr/>
        </p:nvPicPr>
        <p:blipFill rotWithShape="1">
          <a:blip r:embed="rId3">
            <a:alphaModFix/>
          </a:blip>
          <a:srcRect l="308" r="298"/>
          <a:stretch/>
        </p:blipFill>
        <p:spPr>
          <a:xfrm>
            <a:off x="6127900" y="1133175"/>
            <a:ext cx="2653386" cy="3292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40"/>
        <p:cNvGrpSpPr/>
        <p:nvPr/>
      </p:nvGrpSpPr>
      <p:grpSpPr>
        <a:xfrm>
          <a:off x="0" y="0"/>
          <a:ext cx="0" cy="0"/>
          <a:chOff x="0" y="0"/>
          <a:chExt cx="0" cy="0"/>
        </a:xfrm>
      </p:grpSpPr>
      <p:sp>
        <p:nvSpPr>
          <p:cNvPr id="241" name="Google Shape;241;p25"/>
          <p:cNvSpPr txBox="1"/>
          <p:nvPr/>
        </p:nvSpPr>
        <p:spPr>
          <a:xfrm>
            <a:off x="4262025" y="226775"/>
            <a:ext cx="43290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lnSpc>
                <a:spcPct val="115000"/>
              </a:lnSpc>
              <a:spcBef>
                <a:spcPts val="1800"/>
              </a:spcBef>
              <a:spcAft>
                <a:spcPts val="400"/>
              </a:spcAft>
              <a:buNone/>
            </a:pPr>
            <a:r>
              <a:rPr lang="en-GB" sz="2800" b="1">
                <a:solidFill>
                  <a:schemeClr val="lt1"/>
                </a:solidFill>
                <a:latin typeface="Rubik"/>
                <a:ea typeface="Rubik"/>
                <a:cs typeface="Rubik"/>
                <a:sym typeface="Rubik"/>
              </a:rPr>
              <a:t>Potential Difficulties</a:t>
            </a:r>
            <a:endParaRPr sz="2800" b="1">
              <a:solidFill>
                <a:schemeClr val="lt1"/>
              </a:solidFill>
              <a:latin typeface="Rubik"/>
              <a:ea typeface="Rubik"/>
              <a:cs typeface="Rubik"/>
              <a:sym typeface="Rubik"/>
            </a:endParaRPr>
          </a:p>
        </p:txBody>
      </p:sp>
      <p:grpSp>
        <p:nvGrpSpPr>
          <p:cNvPr id="242" name="Google Shape;242;p25"/>
          <p:cNvGrpSpPr/>
          <p:nvPr/>
        </p:nvGrpSpPr>
        <p:grpSpPr>
          <a:xfrm>
            <a:off x="-2131159" y="3484805"/>
            <a:ext cx="856973" cy="789499"/>
            <a:chOff x="9523125" y="1329375"/>
            <a:chExt cx="1238400" cy="783000"/>
          </a:xfrm>
        </p:grpSpPr>
        <p:sp>
          <p:nvSpPr>
            <p:cNvPr id="243" name="Google Shape;243;p25"/>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5"/>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5"/>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5"/>
          <p:cNvSpPr txBox="1"/>
          <p:nvPr/>
        </p:nvSpPr>
        <p:spPr>
          <a:xfrm>
            <a:off x="2628225" y="1575600"/>
            <a:ext cx="5962800" cy="19923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0"/>
              </a:spcBef>
              <a:spcAft>
                <a:spcPts val="0"/>
              </a:spcAft>
              <a:buClr>
                <a:schemeClr val="lt1"/>
              </a:buClr>
              <a:buSzPts val="1400"/>
              <a:buFont typeface="Rubik"/>
              <a:buChar char="●"/>
            </a:pPr>
            <a:r>
              <a:rPr lang="en-GB" sz="1200" b="1">
                <a:solidFill>
                  <a:schemeClr val="lt1"/>
                </a:solidFill>
                <a:latin typeface="Rubik"/>
                <a:ea typeface="Rubik"/>
                <a:cs typeface="Rubik"/>
                <a:sym typeface="Rubik"/>
              </a:rPr>
              <a:t>Ancaman Pada Internet of Things</a:t>
            </a:r>
            <a:br>
              <a:rPr lang="en-GB" sz="1200" b="1">
                <a:solidFill>
                  <a:schemeClr val="lt1"/>
                </a:solidFill>
                <a:latin typeface="Rubik"/>
                <a:ea typeface="Rubik"/>
                <a:cs typeface="Rubik"/>
                <a:sym typeface="Rubik"/>
              </a:rPr>
            </a:br>
            <a:r>
              <a:rPr lang="en-GB" sz="1200">
                <a:solidFill>
                  <a:schemeClr val="lt1"/>
                </a:solidFill>
                <a:latin typeface="Rubik"/>
                <a:ea typeface="Rubik"/>
                <a:cs typeface="Rubik"/>
                <a:sym typeface="Rubik"/>
              </a:rPr>
              <a:t>Kompleksitas pada sistem Internet Of Things yang melibatkan berbagai entitas seperti data, perangkat, jalur komunikasi, sensor dan lain-lain, tetapi juga karena melibatkan berbagai peralatan dengan berbagai kemampuan komunikasi dan pengolahan data.</a:t>
            </a:r>
            <a:endParaRPr sz="1200">
              <a:solidFill>
                <a:schemeClr val="lt1"/>
              </a:solidFill>
              <a:latin typeface="Rubik"/>
              <a:ea typeface="Rubik"/>
              <a:cs typeface="Rubik"/>
              <a:sym typeface="Rubik"/>
            </a:endParaRPr>
          </a:p>
          <a:p>
            <a:pPr marL="457200" lvl="0" indent="0" algn="just" rtl="0">
              <a:lnSpc>
                <a:spcPct val="115000"/>
              </a:lnSpc>
              <a:spcBef>
                <a:spcPts val="1000"/>
              </a:spcBef>
              <a:spcAft>
                <a:spcPts val="0"/>
              </a:spcAft>
              <a:buNone/>
            </a:pPr>
            <a:endParaRPr sz="1200" b="1">
              <a:solidFill>
                <a:schemeClr val="lt1"/>
              </a:solidFill>
              <a:latin typeface="Rubik"/>
              <a:ea typeface="Rubik"/>
              <a:cs typeface="Rubik"/>
              <a:sym typeface="Rubik"/>
            </a:endParaRPr>
          </a:p>
          <a:p>
            <a:pPr marL="457200" marR="76200" lvl="0" indent="0" algn="l" rtl="0">
              <a:lnSpc>
                <a:spcPct val="150001"/>
              </a:lnSpc>
              <a:spcBef>
                <a:spcPts val="1200"/>
              </a:spcBef>
              <a:spcAft>
                <a:spcPts val="300"/>
              </a:spcAft>
              <a:buNone/>
            </a:pPr>
            <a:endParaRPr>
              <a:solidFill>
                <a:schemeClr val="lt1"/>
              </a:solidFill>
              <a:latin typeface="Rubik"/>
              <a:ea typeface="Rubik"/>
              <a:cs typeface="Rubik"/>
              <a:sym typeface="Rubik"/>
            </a:endParaRPr>
          </a:p>
        </p:txBody>
      </p:sp>
      <p:pic>
        <p:nvPicPr>
          <p:cNvPr id="248" name="Google Shape;248;p25"/>
          <p:cNvPicPr preferRelativeResize="0"/>
          <p:nvPr/>
        </p:nvPicPr>
        <p:blipFill>
          <a:blip r:embed="rId3">
            <a:alphaModFix/>
          </a:blip>
          <a:stretch>
            <a:fillRect/>
          </a:stretch>
        </p:blipFill>
        <p:spPr>
          <a:xfrm>
            <a:off x="0" y="2184700"/>
            <a:ext cx="2874724" cy="28747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52"/>
        <p:cNvGrpSpPr/>
        <p:nvPr/>
      </p:nvGrpSpPr>
      <p:grpSpPr>
        <a:xfrm>
          <a:off x="0" y="0"/>
          <a:ext cx="0" cy="0"/>
          <a:chOff x="0" y="0"/>
          <a:chExt cx="0" cy="0"/>
        </a:xfrm>
      </p:grpSpPr>
      <p:sp>
        <p:nvSpPr>
          <p:cNvPr id="253" name="Google Shape;253;p26"/>
          <p:cNvSpPr txBox="1"/>
          <p:nvPr/>
        </p:nvSpPr>
        <p:spPr>
          <a:xfrm>
            <a:off x="144700" y="747775"/>
            <a:ext cx="6262200" cy="3871200"/>
          </a:xfrm>
          <a:prstGeom prst="rect">
            <a:avLst/>
          </a:prstGeom>
          <a:noFill/>
          <a:ln>
            <a:noFill/>
          </a:ln>
        </p:spPr>
        <p:txBody>
          <a:bodyPr spcFirstLastPara="1" wrap="square" lIns="91425" tIns="91425" rIns="91425" bIns="91425" anchor="t" anchorCtr="0">
            <a:spAutoFit/>
          </a:bodyPr>
          <a:lstStyle/>
          <a:p>
            <a:pPr marL="457200" marR="76200" lvl="0" indent="-317500" algn="l" rtl="0">
              <a:lnSpc>
                <a:spcPct val="150001"/>
              </a:lnSpc>
              <a:spcBef>
                <a:spcPts val="300"/>
              </a:spcBef>
              <a:spcAft>
                <a:spcPts val="0"/>
              </a:spcAft>
              <a:buClr>
                <a:schemeClr val="lt1"/>
              </a:buClr>
              <a:buSzPts val="1400"/>
              <a:buFont typeface="Rubik"/>
              <a:buChar char="●"/>
            </a:pPr>
            <a:r>
              <a:rPr lang="en-GB" b="1">
                <a:solidFill>
                  <a:schemeClr val="lt1"/>
                </a:solidFill>
                <a:latin typeface="Rubik"/>
                <a:ea typeface="Rubik"/>
                <a:cs typeface="Rubik"/>
                <a:sym typeface="Rubik"/>
              </a:rPr>
              <a:t>Github</a:t>
            </a:r>
            <a:br>
              <a:rPr lang="en-GB" b="1">
                <a:solidFill>
                  <a:schemeClr val="lt1"/>
                </a:solidFill>
                <a:latin typeface="Rubik"/>
                <a:ea typeface="Rubik"/>
                <a:cs typeface="Rubik"/>
                <a:sym typeface="Rubik"/>
              </a:rPr>
            </a:br>
            <a:r>
              <a:rPr lang="en-GB" sz="1200">
                <a:solidFill>
                  <a:schemeClr val="lt1"/>
                </a:solidFill>
                <a:latin typeface="Rubik"/>
                <a:ea typeface="Rubik"/>
                <a:cs typeface="Rubik"/>
                <a:sym typeface="Rubik"/>
              </a:rPr>
              <a:t>Github adalah website yang digunakan untuk menyimpan dan mengelola source code suatu project. Github dapat membuat atau mengupload source code secara online dan kolaborasi.</a:t>
            </a:r>
            <a:endParaRPr sz="1200">
              <a:solidFill>
                <a:schemeClr val="lt1"/>
              </a:solidFill>
              <a:latin typeface="Rubik"/>
              <a:ea typeface="Rubik"/>
              <a:cs typeface="Rubik"/>
              <a:sym typeface="Rubik"/>
            </a:endParaRPr>
          </a:p>
          <a:p>
            <a:pPr marL="457200" marR="76200" lvl="0" indent="-317500" algn="l" rtl="0">
              <a:lnSpc>
                <a:spcPct val="150001"/>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Firebase</a:t>
            </a:r>
            <a:br>
              <a:rPr lang="en-GB" b="1">
                <a:solidFill>
                  <a:schemeClr val="lt1"/>
                </a:solidFill>
                <a:latin typeface="Rubik"/>
                <a:ea typeface="Rubik"/>
                <a:cs typeface="Rubik"/>
                <a:sym typeface="Rubik"/>
              </a:rPr>
            </a:br>
            <a:r>
              <a:rPr lang="en-GB" sz="1200">
                <a:solidFill>
                  <a:schemeClr val="lt1"/>
                </a:solidFill>
                <a:latin typeface="Rubik"/>
                <a:ea typeface="Rubik"/>
                <a:cs typeface="Rubik"/>
                <a:sym typeface="Rubik"/>
              </a:rPr>
              <a:t>Firebase adalah tools database dari Google yang dapat digunakan untuk mengembangkan aplikasi. Fitur yang digunakan dalam project IoT adalah Realtime Database.</a:t>
            </a:r>
            <a:endParaRPr sz="1200">
              <a:solidFill>
                <a:schemeClr val="lt1"/>
              </a:solidFill>
              <a:latin typeface="Rubik"/>
              <a:ea typeface="Rubik"/>
              <a:cs typeface="Rubik"/>
              <a:sym typeface="Rubik"/>
            </a:endParaRPr>
          </a:p>
          <a:p>
            <a:pPr marL="457200" marR="76200" lvl="0" indent="-317500" algn="l" rtl="0">
              <a:lnSpc>
                <a:spcPct val="150001"/>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Internet of Things (IoT)</a:t>
            </a:r>
            <a:endParaRPr b="1">
              <a:solidFill>
                <a:schemeClr val="lt1"/>
              </a:solidFill>
              <a:latin typeface="Rubik"/>
              <a:ea typeface="Rubik"/>
              <a:cs typeface="Rubik"/>
              <a:sym typeface="Rubik"/>
            </a:endParaRPr>
          </a:p>
          <a:p>
            <a:pPr marL="457200" marR="76200" lvl="0" indent="0" algn="l" rtl="0">
              <a:lnSpc>
                <a:spcPct val="150001"/>
              </a:lnSpc>
              <a:spcBef>
                <a:spcPts val="300"/>
              </a:spcBef>
              <a:spcAft>
                <a:spcPts val="300"/>
              </a:spcAft>
              <a:buNone/>
            </a:pPr>
            <a:r>
              <a:rPr lang="en-GB" sz="1200">
                <a:solidFill>
                  <a:schemeClr val="lt1"/>
                </a:solidFill>
                <a:latin typeface="Rubik"/>
                <a:ea typeface="Rubik"/>
                <a:cs typeface="Rubik"/>
                <a:sym typeface="Rubik"/>
              </a:rPr>
              <a:t>Internet of Things merupakan sebuah konsep menggunakan teknologi-teknologi seperti sensor dan software dengan tujuan untuk berkomunikasi, mengendalikan, menghubungkan, dan bertukar data melalui perangkat lain selama terhubung ke internet</a:t>
            </a:r>
            <a:endParaRPr sz="1200" b="1">
              <a:solidFill>
                <a:schemeClr val="lt1"/>
              </a:solidFill>
              <a:latin typeface="Montserrat"/>
              <a:ea typeface="Montserrat"/>
              <a:cs typeface="Montserrat"/>
              <a:sym typeface="Montserrat"/>
            </a:endParaRPr>
          </a:p>
        </p:txBody>
      </p:sp>
      <p:sp>
        <p:nvSpPr>
          <p:cNvPr id="254" name="Google Shape;254;p26"/>
          <p:cNvSpPr txBox="1"/>
          <p:nvPr/>
        </p:nvSpPr>
        <p:spPr>
          <a:xfrm>
            <a:off x="654250" y="132175"/>
            <a:ext cx="48576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sz="2800" b="1">
                <a:solidFill>
                  <a:schemeClr val="lt1"/>
                </a:solidFill>
                <a:latin typeface="Rubik"/>
                <a:ea typeface="Rubik"/>
                <a:cs typeface="Rubik"/>
                <a:sym typeface="Rubik"/>
              </a:rPr>
              <a:t>Tech Use &amp; Impact</a:t>
            </a:r>
            <a:endParaRPr sz="4000" b="1">
              <a:solidFill>
                <a:schemeClr val="lt1"/>
              </a:solidFill>
              <a:latin typeface="Rubik"/>
              <a:ea typeface="Rubik"/>
              <a:cs typeface="Rubik"/>
              <a:sym typeface="Rubik"/>
            </a:endParaRPr>
          </a:p>
        </p:txBody>
      </p:sp>
      <p:grpSp>
        <p:nvGrpSpPr>
          <p:cNvPr id="255" name="Google Shape;255;p26"/>
          <p:cNvGrpSpPr/>
          <p:nvPr/>
        </p:nvGrpSpPr>
        <p:grpSpPr>
          <a:xfrm>
            <a:off x="-2131159" y="3484805"/>
            <a:ext cx="856973" cy="789499"/>
            <a:chOff x="9523125" y="1329375"/>
            <a:chExt cx="1238400" cy="783000"/>
          </a:xfrm>
        </p:grpSpPr>
        <p:sp>
          <p:nvSpPr>
            <p:cNvPr id="256" name="Google Shape;256;p26"/>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26"/>
          <p:cNvGrpSpPr/>
          <p:nvPr/>
        </p:nvGrpSpPr>
        <p:grpSpPr>
          <a:xfrm>
            <a:off x="5968681" y="2421307"/>
            <a:ext cx="3133458" cy="2266869"/>
            <a:chOff x="3052825" y="584975"/>
            <a:chExt cx="3369310" cy="2582150"/>
          </a:xfrm>
        </p:grpSpPr>
        <p:grpSp>
          <p:nvGrpSpPr>
            <p:cNvPr id="261" name="Google Shape;261;p26"/>
            <p:cNvGrpSpPr/>
            <p:nvPr/>
          </p:nvGrpSpPr>
          <p:grpSpPr>
            <a:xfrm>
              <a:off x="3052825" y="584975"/>
              <a:ext cx="3369310" cy="2478050"/>
              <a:chOff x="3052825" y="584975"/>
              <a:chExt cx="3369310" cy="2478050"/>
            </a:xfrm>
          </p:grpSpPr>
          <p:pic>
            <p:nvPicPr>
              <p:cNvPr id="262" name="Google Shape;262;p26"/>
              <p:cNvPicPr preferRelativeResize="0"/>
              <p:nvPr/>
            </p:nvPicPr>
            <p:blipFill>
              <a:blip r:embed="rId3">
                <a:alphaModFix/>
              </a:blip>
              <a:stretch>
                <a:fillRect/>
              </a:stretch>
            </p:blipFill>
            <p:spPr>
              <a:xfrm>
                <a:off x="3052825" y="584975"/>
                <a:ext cx="3369310" cy="2266950"/>
              </a:xfrm>
              <a:prstGeom prst="rect">
                <a:avLst/>
              </a:prstGeom>
              <a:noFill/>
              <a:ln>
                <a:noFill/>
              </a:ln>
            </p:spPr>
          </p:pic>
          <p:pic>
            <p:nvPicPr>
              <p:cNvPr id="263" name="Google Shape;263;p26"/>
              <p:cNvPicPr preferRelativeResize="0"/>
              <p:nvPr/>
            </p:nvPicPr>
            <p:blipFill rotWithShape="1">
              <a:blip r:embed="rId3">
                <a:alphaModFix/>
              </a:blip>
              <a:srcRect l="36883" t="74362" r="58076" b="7776"/>
              <a:stretch/>
            </p:blipFill>
            <p:spPr>
              <a:xfrm>
                <a:off x="3893350" y="2661025"/>
                <a:ext cx="460800" cy="402000"/>
              </a:xfrm>
              <a:prstGeom prst="ellipse">
                <a:avLst/>
              </a:prstGeom>
              <a:noFill/>
              <a:ln>
                <a:noFill/>
              </a:ln>
            </p:spPr>
          </p:pic>
        </p:grpSp>
        <p:pic>
          <p:nvPicPr>
            <p:cNvPr id="264" name="Google Shape;264;p26"/>
            <p:cNvPicPr preferRelativeResize="0"/>
            <p:nvPr/>
          </p:nvPicPr>
          <p:blipFill rotWithShape="1">
            <a:blip r:embed="rId4">
              <a:alphaModFix/>
            </a:blip>
            <a:srcRect l="42330" t="69347" r="50233" b="20891"/>
            <a:stretch/>
          </p:blipFill>
          <p:spPr>
            <a:xfrm>
              <a:off x="3955025" y="2528625"/>
              <a:ext cx="474102" cy="6385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68"/>
        <p:cNvGrpSpPr/>
        <p:nvPr/>
      </p:nvGrpSpPr>
      <p:grpSpPr>
        <a:xfrm>
          <a:off x="0" y="0"/>
          <a:ext cx="0" cy="0"/>
          <a:chOff x="0" y="0"/>
          <a:chExt cx="0" cy="0"/>
        </a:xfrm>
      </p:grpSpPr>
      <p:sp>
        <p:nvSpPr>
          <p:cNvPr id="269" name="Google Shape;269;p27"/>
          <p:cNvSpPr txBox="1"/>
          <p:nvPr/>
        </p:nvSpPr>
        <p:spPr>
          <a:xfrm>
            <a:off x="442600" y="1181475"/>
            <a:ext cx="4857600" cy="8772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4500" b="1">
                <a:solidFill>
                  <a:schemeClr val="lt1"/>
                </a:solidFill>
                <a:latin typeface="Montserrat"/>
                <a:ea typeface="Montserrat"/>
                <a:cs typeface="Montserrat"/>
                <a:sym typeface="Montserrat"/>
              </a:rPr>
              <a:t>DEMO TIME!</a:t>
            </a:r>
            <a:endParaRPr sz="5000" b="1">
              <a:solidFill>
                <a:schemeClr val="lt1"/>
              </a:solidFill>
              <a:latin typeface="Montserrat"/>
              <a:ea typeface="Montserrat"/>
              <a:cs typeface="Montserrat"/>
              <a:sym typeface="Montserrat"/>
            </a:endParaRPr>
          </a:p>
        </p:txBody>
      </p:sp>
      <p:grpSp>
        <p:nvGrpSpPr>
          <p:cNvPr id="270" name="Google Shape;270;p27"/>
          <p:cNvGrpSpPr/>
          <p:nvPr/>
        </p:nvGrpSpPr>
        <p:grpSpPr>
          <a:xfrm>
            <a:off x="-2131159" y="3484805"/>
            <a:ext cx="856973" cy="789499"/>
            <a:chOff x="9523125" y="1329375"/>
            <a:chExt cx="1238400" cy="783000"/>
          </a:xfrm>
        </p:grpSpPr>
        <p:sp>
          <p:nvSpPr>
            <p:cNvPr id="271" name="Google Shape;271;p27"/>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5" name="Google Shape;275;p27"/>
          <p:cNvPicPr preferRelativeResize="0"/>
          <p:nvPr/>
        </p:nvPicPr>
        <p:blipFill>
          <a:blip r:embed="rId3">
            <a:alphaModFix/>
          </a:blip>
          <a:stretch>
            <a:fillRect/>
          </a:stretch>
        </p:blipFill>
        <p:spPr>
          <a:xfrm>
            <a:off x="343825" y="2022250"/>
            <a:ext cx="3121251" cy="3121251"/>
          </a:xfrm>
          <a:prstGeom prst="rect">
            <a:avLst/>
          </a:prstGeom>
          <a:noFill/>
          <a:ln>
            <a:noFill/>
          </a:ln>
        </p:spPr>
      </p:pic>
      <p:pic>
        <p:nvPicPr>
          <p:cNvPr id="276" name="Google Shape;276;p27"/>
          <p:cNvPicPr preferRelativeResize="0"/>
          <p:nvPr/>
        </p:nvPicPr>
        <p:blipFill>
          <a:blip r:embed="rId4">
            <a:alphaModFix/>
          </a:blip>
          <a:stretch>
            <a:fillRect/>
          </a:stretch>
        </p:blipFill>
        <p:spPr>
          <a:xfrm>
            <a:off x="5758500" y="1952250"/>
            <a:ext cx="2874724" cy="2874724"/>
          </a:xfrm>
          <a:prstGeom prst="rect">
            <a:avLst/>
          </a:prstGeom>
          <a:noFill/>
          <a:ln>
            <a:noFill/>
          </a:ln>
        </p:spPr>
      </p:pic>
      <p:pic>
        <p:nvPicPr>
          <p:cNvPr id="277" name="Google Shape;277;p27"/>
          <p:cNvPicPr preferRelativeResize="0"/>
          <p:nvPr/>
        </p:nvPicPr>
        <p:blipFill>
          <a:blip r:embed="rId5">
            <a:alphaModFix amt="90000"/>
          </a:blip>
          <a:stretch>
            <a:fillRect/>
          </a:stretch>
        </p:blipFill>
        <p:spPr>
          <a:xfrm>
            <a:off x="6186550" y="3121274"/>
            <a:ext cx="3030925" cy="2022225"/>
          </a:xfrm>
          <a:prstGeom prst="rect">
            <a:avLst/>
          </a:prstGeom>
          <a:noFill/>
          <a:ln>
            <a:noFill/>
          </a:ln>
        </p:spPr>
      </p:pic>
      <p:pic>
        <p:nvPicPr>
          <p:cNvPr id="278" name="Google Shape;278;p27"/>
          <p:cNvPicPr preferRelativeResize="0"/>
          <p:nvPr/>
        </p:nvPicPr>
        <p:blipFill>
          <a:blip r:embed="rId6">
            <a:alphaModFix/>
          </a:blip>
          <a:stretch>
            <a:fillRect/>
          </a:stretch>
        </p:blipFill>
        <p:spPr>
          <a:xfrm>
            <a:off x="3258050" y="2947350"/>
            <a:ext cx="3257675" cy="2173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82"/>
        <p:cNvGrpSpPr/>
        <p:nvPr/>
      </p:nvGrpSpPr>
      <p:grpSpPr>
        <a:xfrm>
          <a:off x="0" y="0"/>
          <a:ext cx="0" cy="0"/>
          <a:chOff x="0" y="0"/>
          <a:chExt cx="0" cy="0"/>
        </a:xfrm>
      </p:grpSpPr>
      <p:grpSp>
        <p:nvGrpSpPr>
          <p:cNvPr id="283" name="Google Shape;283;p28"/>
          <p:cNvGrpSpPr/>
          <p:nvPr/>
        </p:nvGrpSpPr>
        <p:grpSpPr>
          <a:xfrm>
            <a:off x="-2131159" y="3484805"/>
            <a:ext cx="856973" cy="789499"/>
            <a:chOff x="9523125" y="1329375"/>
            <a:chExt cx="1238400" cy="783000"/>
          </a:xfrm>
        </p:grpSpPr>
        <p:sp>
          <p:nvSpPr>
            <p:cNvPr id="284" name="Google Shape;284;p28"/>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8" name="Google Shape;288;p28"/>
          <p:cNvPicPr preferRelativeResize="0"/>
          <p:nvPr/>
        </p:nvPicPr>
        <p:blipFill>
          <a:blip r:embed="rId3">
            <a:alphaModFix/>
          </a:blip>
          <a:stretch>
            <a:fillRect/>
          </a:stretch>
        </p:blipFill>
        <p:spPr>
          <a:xfrm>
            <a:off x="1382650" y="152400"/>
            <a:ext cx="2645380" cy="4838701"/>
          </a:xfrm>
          <a:prstGeom prst="rect">
            <a:avLst/>
          </a:prstGeom>
          <a:noFill/>
          <a:ln>
            <a:noFill/>
          </a:ln>
        </p:spPr>
      </p:pic>
      <p:pic>
        <p:nvPicPr>
          <p:cNvPr id="289" name="Google Shape;289;p28"/>
          <p:cNvPicPr preferRelativeResize="0"/>
          <p:nvPr/>
        </p:nvPicPr>
        <p:blipFill>
          <a:blip r:embed="rId4">
            <a:alphaModFix/>
          </a:blip>
          <a:stretch>
            <a:fillRect/>
          </a:stretch>
        </p:blipFill>
        <p:spPr>
          <a:xfrm>
            <a:off x="4350580" y="152400"/>
            <a:ext cx="4234710"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293"/>
        <p:cNvGrpSpPr/>
        <p:nvPr/>
      </p:nvGrpSpPr>
      <p:grpSpPr>
        <a:xfrm>
          <a:off x="0" y="0"/>
          <a:ext cx="0" cy="0"/>
          <a:chOff x="0" y="0"/>
          <a:chExt cx="0" cy="0"/>
        </a:xfrm>
      </p:grpSpPr>
      <p:sp>
        <p:nvSpPr>
          <p:cNvPr id="294" name="Google Shape;294;p29"/>
          <p:cNvSpPr txBox="1"/>
          <p:nvPr/>
        </p:nvSpPr>
        <p:spPr>
          <a:xfrm>
            <a:off x="805275" y="290363"/>
            <a:ext cx="65748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sz="2800" b="1">
                <a:solidFill>
                  <a:schemeClr val="lt1"/>
                </a:solidFill>
                <a:latin typeface="Rubik"/>
                <a:ea typeface="Rubik"/>
                <a:cs typeface="Rubik"/>
                <a:sym typeface="Rubik"/>
              </a:rPr>
              <a:t>Learning Takeaways</a:t>
            </a:r>
            <a:endParaRPr sz="2500" b="1">
              <a:solidFill>
                <a:schemeClr val="lt1"/>
              </a:solidFill>
              <a:latin typeface="Rubik"/>
              <a:ea typeface="Rubik"/>
              <a:cs typeface="Rubik"/>
              <a:sym typeface="Rubik"/>
            </a:endParaRPr>
          </a:p>
        </p:txBody>
      </p:sp>
      <p:grpSp>
        <p:nvGrpSpPr>
          <p:cNvPr id="295" name="Google Shape;295;p29"/>
          <p:cNvGrpSpPr/>
          <p:nvPr/>
        </p:nvGrpSpPr>
        <p:grpSpPr>
          <a:xfrm>
            <a:off x="-2131159" y="3484805"/>
            <a:ext cx="856973" cy="789499"/>
            <a:chOff x="9523125" y="1329375"/>
            <a:chExt cx="1238400" cy="783000"/>
          </a:xfrm>
        </p:grpSpPr>
        <p:sp>
          <p:nvSpPr>
            <p:cNvPr id="296" name="Google Shape;296;p29"/>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0" name="Google Shape;300;p29"/>
          <p:cNvPicPr preferRelativeResize="0"/>
          <p:nvPr/>
        </p:nvPicPr>
        <p:blipFill>
          <a:blip r:embed="rId3">
            <a:alphaModFix/>
          </a:blip>
          <a:stretch>
            <a:fillRect/>
          </a:stretch>
        </p:blipFill>
        <p:spPr>
          <a:xfrm>
            <a:off x="27525" y="1974425"/>
            <a:ext cx="3169075" cy="3169075"/>
          </a:xfrm>
          <a:prstGeom prst="rect">
            <a:avLst/>
          </a:prstGeom>
          <a:noFill/>
          <a:ln>
            <a:noFill/>
          </a:ln>
        </p:spPr>
      </p:pic>
      <p:sp>
        <p:nvSpPr>
          <p:cNvPr id="301" name="Google Shape;301;p29"/>
          <p:cNvSpPr txBox="1"/>
          <p:nvPr/>
        </p:nvSpPr>
        <p:spPr>
          <a:xfrm>
            <a:off x="600625" y="1066825"/>
            <a:ext cx="2314800" cy="507900"/>
          </a:xfrm>
          <a:prstGeom prst="rect">
            <a:avLst/>
          </a:prstGeom>
          <a:noFill/>
          <a:ln>
            <a:noFill/>
          </a:ln>
        </p:spPr>
        <p:txBody>
          <a:bodyPr spcFirstLastPara="1" wrap="square" lIns="91425" tIns="91425" rIns="91425" bIns="91425" anchor="t" anchorCtr="0">
            <a:spAutoFit/>
          </a:bodyPr>
          <a:lstStyle/>
          <a:p>
            <a:pPr marL="457200" marR="76200" lvl="0" indent="-361950" algn="l" rtl="0">
              <a:lnSpc>
                <a:spcPct val="150001"/>
              </a:lnSpc>
              <a:spcBef>
                <a:spcPts val="300"/>
              </a:spcBef>
              <a:spcAft>
                <a:spcPts val="0"/>
              </a:spcAft>
              <a:buClr>
                <a:schemeClr val="lt1"/>
              </a:buClr>
              <a:buSzPts val="2100"/>
              <a:buFont typeface="Rubik"/>
              <a:buChar char="❏"/>
            </a:pPr>
            <a:r>
              <a:rPr lang="en-GB" sz="2100" b="1">
                <a:solidFill>
                  <a:schemeClr val="lt1"/>
                </a:solidFill>
                <a:latin typeface="Rubik"/>
                <a:ea typeface="Rubik"/>
                <a:cs typeface="Rubik"/>
                <a:sym typeface="Rubik"/>
              </a:rPr>
              <a:t>Hard skills</a:t>
            </a:r>
            <a:endParaRPr sz="2100" b="1">
              <a:solidFill>
                <a:schemeClr val="lt1"/>
              </a:solidFill>
              <a:latin typeface="Rubik"/>
              <a:ea typeface="Rubik"/>
              <a:cs typeface="Rubik"/>
              <a:sym typeface="Rubik"/>
            </a:endParaRPr>
          </a:p>
        </p:txBody>
      </p:sp>
      <p:sp>
        <p:nvSpPr>
          <p:cNvPr id="302" name="Google Shape;302;p29"/>
          <p:cNvSpPr txBox="1"/>
          <p:nvPr/>
        </p:nvSpPr>
        <p:spPr>
          <a:xfrm>
            <a:off x="3299625" y="1016250"/>
            <a:ext cx="5474400" cy="11949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1400"/>
              </a:spcBef>
              <a:spcAft>
                <a:spcPts val="0"/>
              </a:spcAft>
              <a:buClr>
                <a:schemeClr val="lt1"/>
              </a:buClr>
              <a:buSzPts val="1400"/>
              <a:buFont typeface="Rubik"/>
              <a:buChar char="●"/>
            </a:pPr>
            <a:r>
              <a:rPr lang="en-GB" b="1">
                <a:solidFill>
                  <a:schemeClr val="lt1"/>
                </a:solidFill>
                <a:latin typeface="Rubik"/>
                <a:ea typeface="Rubik"/>
                <a:cs typeface="Rubik"/>
                <a:sym typeface="Rubik"/>
              </a:rPr>
              <a:t>React Building</a:t>
            </a: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Implementasi Github</a:t>
            </a: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Deploy Apps</a:t>
            </a:r>
            <a:endParaRPr b="1">
              <a:solidFill>
                <a:schemeClr val="lt1"/>
              </a:solidFill>
              <a:latin typeface="Rubik"/>
              <a:ea typeface="Rubik"/>
              <a:cs typeface="Rubik"/>
              <a:sym typeface="Rubik"/>
            </a:endParaRPr>
          </a:p>
          <a:p>
            <a:pPr marL="457200" marR="76200" lvl="0" indent="0" algn="l" rtl="0">
              <a:lnSpc>
                <a:spcPct val="150001"/>
              </a:lnSpc>
              <a:spcBef>
                <a:spcPts val="400"/>
              </a:spcBef>
              <a:spcAft>
                <a:spcPts val="300"/>
              </a:spcAft>
              <a:buNone/>
            </a:pPr>
            <a:endParaRPr>
              <a:solidFill>
                <a:schemeClr val="lt1"/>
              </a:solidFill>
              <a:latin typeface="Rubik"/>
              <a:ea typeface="Rubik"/>
              <a:cs typeface="Rubik"/>
              <a:sym typeface="Rubik"/>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306"/>
        <p:cNvGrpSpPr/>
        <p:nvPr/>
      </p:nvGrpSpPr>
      <p:grpSpPr>
        <a:xfrm>
          <a:off x="0" y="0"/>
          <a:ext cx="0" cy="0"/>
          <a:chOff x="0" y="0"/>
          <a:chExt cx="0" cy="0"/>
        </a:xfrm>
      </p:grpSpPr>
      <p:sp>
        <p:nvSpPr>
          <p:cNvPr id="307" name="Google Shape;307;p30"/>
          <p:cNvSpPr txBox="1"/>
          <p:nvPr/>
        </p:nvSpPr>
        <p:spPr>
          <a:xfrm>
            <a:off x="805275" y="290363"/>
            <a:ext cx="65748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sz="2800" b="1">
                <a:solidFill>
                  <a:schemeClr val="lt1"/>
                </a:solidFill>
                <a:latin typeface="Rubik"/>
                <a:ea typeface="Rubik"/>
                <a:cs typeface="Rubik"/>
                <a:sym typeface="Rubik"/>
              </a:rPr>
              <a:t>Learning Takeaways</a:t>
            </a:r>
            <a:endParaRPr sz="2500" b="1">
              <a:solidFill>
                <a:schemeClr val="lt1"/>
              </a:solidFill>
              <a:latin typeface="Rubik"/>
              <a:ea typeface="Rubik"/>
              <a:cs typeface="Rubik"/>
              <a:sym typeface="Rubik"/>
            </a:endParaRPr>
          </a:p>
        </p:txBody>
      </p:sp>
      <p:grpSp>
        <p:nvGrpSpPr>
          <p:cNvPr id="308" name="Google Shape;308;p30"/>
          <p:cNvGrpSpPr/>
          <p:nvPr/>
        </p:nvGrpSpPr>
        <p:grpSpPr>
          <a:xfrm>
            <a:off x="-2131159" y="3484805"/>
            <a:ext cx="856973" cy="789499"/>
            <a:chOff x="9523125" y="1329375"/>
            <a:chExt cx="1238400" cy="783000"/>
          </a:xfrm>
        </p:grpSpPr>
        <p:sp>
          <p:nvSpPr>
            <p:cNvPr id="309" name="Google Shape;309;p30"/>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3" name="Google Shape;313;p30"/>
          <p:cNvPicPr preferRelativeResize="0"/>
          <p:nvPr/>
        </p:nvPicPr>
        <p:blipFill>
          <a:blip r:embed="rId3">
            <a:alphaModFix/>
          </a:blip>
          <a:stretch>
            <a:fillRect/>
          </a:stretch>
        </p:blipFill>
        <p:spPr>
          <a:xfrm>
            <a:off x="0" y="2035400"/>
            <a:ext cx="3108099" cy="3108099"/>
          </a:xfrm>
          <a:prstGeom prst="rect">
            <a:avLst/>
          </a:prstGeom>
          <a:noFill/>
          <a:ln>
            <a:noFill/>
          </a:ln>
        </p:spPr>
      </p:pic>
      <p:sp>
        <p:nvSpPr>
          <p:cNvPr id="314" name="Google Shape;314;p30"/>
          <p:cNvSpPr txBox="1"/>
          <p:nvPr/>
        </p:nvSpPr>
        <p:spPr>
          <a:xfrm>
            <a:off x="600625" y="1066825"/>
            <a:ext cx="2314800" cy="507900"/>
          </a:xfrm>
          <a:prstGeom prst="rect">
            <a:avLst/>
          </a:prstGeom>
          <a:noFill/>
          <a:ln>
            <a:noFill/>
          </a:ln>
        </p:spPr>
        <p:txBody>
          <a:bodyPr spcFirstLastPara="1" wrap="square" lIns="91425" tIns="91425" rIns="91425" bIns="91425" anchor="t" anchorCtr="0">
            <a:spAutoFit/>
          </a:bodyPr>
          <a:lstStyle/>
          <a:p>
            <a:pPr marL="457200" marR="76200" lvl="0" indent="-361950" algn="l" rtl="0">
              <a:lnSpc>
                <a:spcPct val="150001"/>
              </a:lnSpc>
              <a:spcBef>
                <a:spcPts val="300"/>
              </a:spcBef>
              <a:spcAft>
                <a:spcPts val="0"/>
              </a:spcAft>
              <a:buClr>
                <a:schemeClr val="lt1"/>
              </a:buClr>
              <a:buSzPts val="2100"/>
              <a:buFont typeface="Rubik"/>
              <a:buChar char="❏"/>
            </a:pPr>
            <a:r>
              <a:rPr lang="en-GB" sz="2100" b="1">
                <a:solidFill>
                  <a:schemeClr val="lt1"/>
                </a:solidFill>
                <a:latin typeface="Rubik"/>
                <a:ea typeface="Rubik"/>
                <a:cs typeface="Rubik"/>
                <a:sym typeface="Rubik"/>
              </a:rPr>
              <a:t>Soft skills</a:t>
            </a:r>
            <a:endParaRPr sz="2100" b="1">
              <a:solidFill>
                <a:schemeClr val="lt1"/>
              </a:solidFill>
              <a:latin typeface="Rubik"/>
              <a:ea typeface="Rubik"/>
              <a:cs typeface="Rubik"/>
              <a:sym typeface="Rubik"/>
            </a:endParaRPr>
          </a:p>
        </p:txBody>
      </p:sp>
      <p:sp>
        <p:nvSpPr>
          <p:cNvPr id="315" name="Google Shape;315;p30"/>
          <p:cNvSpPr txBox="1"/>
          <p:nvPr/>
        </p:nvSpPr>
        <p:spPr>
          <a:xfrm>
            <a:off x="3299625" y="1016250"/>
            <a:ext cx="5474400" cy="14427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1400"/>
              </a:spcBef>
              <a:spcAft>
                <a:spcPts val="0"/>
              </a:spcAft>
              <a:buClr>
                <a:schemeClr val="lt1"/>
              </a:buClr>
              <a:buSzPts val="1400"/>
              <a:buFont typeface="Rubik"/>
              <a:buChar char="●"/>
            </a:pPr>
            <a:r>
              <a:rPr lang="en-GB" b="1">
                <a:solidFill>
                  <a:schemeClr val="lt1"/>
                </a:solidFill>
                <a:latin typeface="Rubik"/>
                <a:ea typeface="Rubik"/>
                <a:cs typeface="Rubik"/>
                <a:sym typeface="Rubik"/>
              </a:rPr>
              <a:t>Communication within team</a:t>
            </a: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Time management</a:t>
            </a: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Adaptability</a:t>
            </a: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Critical Thinking</a:t>
            </a:r>
            <a:endParaRPr b="1">
              <a:solidFill>
                <a:schemeClr val="lt1"/>
              </a:solidFill>
              <a:latin typeface="Rubik"/>
              <a:ea typeface="Rubik"/>
              <a:cs typeface="Rubik"/>
              <a:sym typeface="Rubik"/>
            </a:endParaRPr>
          </a:p>
          <a:p>
            <a:pPr marL="457200" marR="76200" lvl="0" indent="0" algn="l" rtl="0">
              <a:lnSpc>
                <a:spcPct val="150001"/>
              </a:lnSpc>
              <a:spcBef>
                <a:spcPts val="400"/>
              </a:spcBef>
              <a:spcAft>
                <a:spcPts val="300"/>
              </a:spcAft>
              <a:buNone/>
            </a:pPr>
            <a:endParaRPr>
              <a:solidFill>
                <a:schemeClr val="lt1"/>
              </a:solidFill>
              <a:latin typeface="Rubik"/>
              <a:ea typeface="Rubik"/>
              <a:cs typeface="Rubik"/>
              <a:sym typeface="Rubik"/>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319"/>
        <p:cNvGrpSpPr/>
        <p:nvPr/>
      </p:nvGrpSpPr>
      <p:grpSpPr>
        <a:xfrm>
          <a:off x="0" y="0"/>
          <a:ext cx="0" cy="0"/>
          <a:chOff x="0" y="0"/>
          <a:chExt cx="0" cy="0"/>
        </a:xfrm>
      </p:grpSpPr>
      <p:sp>
        <p:nvSpPr>
          <p:cNvPr id="320" name="Google Shape;320;p31"/>
          <p:cNvSpPr txBox="1"/>
          <p:nvPr/>
        </p:nvSpPr>
        <p:spPr>
          <a:xfrm>
            <a:off x="2143200" y="1917600"/>
            <a:ext cx="4857600" cy="13083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4000" b="1">
                <a:solidFill>
                  <a:schemeClr val="lt1"/>
                </a:solidFill>
                <a:latin typeface="Montserrat"/>
                <a:ea typeface="Montserrat"/>
                <a:cs typeface="Montserrat"/>
                <a:sym typeface="Montserrat"/>
              </a:rPr>
              <a:t>Thank you!</a:t>
            </a:r>
            <a:endParaRPr sz="2200">
              <a:solidFill>
                <a:srgbClr val="00FFFF"/>
              </a:solidFill>
              <a:latin typeface="Montserrat"/>
              <a:ea typeface="Montserrat"/>
              <a:cs typeface="Montserrat"/>
              <a:sym typeface="Montserrat"/>
            </a:endParaRPr>
          </a:p>
          <a:p>
            <a:pPr marL="0" lvl="0" indent="0" algn="ctr" rtl="0">
              <a:spcBef>
                <a:spcPts val="0"/>
              </a:spcBef>
              <a:spcAft>
                <a:spcPts val="0"/>
              </a:spcAft>
              <a:buNone/>
            </a:pPr>
            <a:endParaRPr sz="3300" b="1">
              <a:solidFill>
                <a:srgbClr val="00FFFF"/>
              </a:solidFill>
              <a:latin typeface="Montserrat"/>
              <a:ea typeface="Montserrat"/>
              <a:cs typeface="Montserrat"/>
              <a:sym typeface="Montserrat"/>
            </a:endParaRPr>
          </a:p>
        </p:txBody>
      </p:sp>
      <p:grpSp>
        <p:nvGrpSpPr>
          <p:cNvPr id="321" name="Google Shape;321;p31"/>
          <p:cNvGrpSpPr/>
          <p:nvPr/>
        </p:nvGrpSpPr>
        <p:grpSpPr>
          <a:xfrm>
            <a:off x="-2131159" y="3484805"/>
            <a:ext cx="856973" cy="789499"/>
            <a:chOff x="9523125" y="1329375"/>
            <a:chExt cx="1238400" cy="783000"/>
          </a:xfrm>
        </p:grpSpPr>
        <p:sp>
          <p:nvSpPr>
            <p:cNvPr id="322" name="Google Shape;322;p31"/>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66"/>
        <p:cNvGrpSpPr/>
        <p:nvPr/>
      </p:nvGrpSpPr>
      <p:grpSpPr>
        <a:xfrm>
          <a:off x="0" y="0"/>
          <a:ext cx="0" cy="0"/>
          <a:chOff x="0" y="0"/>
          <a:chExt cx="0" cy="0"/>
        </a:xfrm>
      </p:grpSpPr>
      <p:grpSp>
        <p:nvGrpSpPr>
          <p:cNvPr id="67" name="Google Shape;67;p15"/>
          <p:cNvGrpSpPr/>
          <p:nvPr/>
        </p:nvGrpSpPr>
        <p:grpSpPr>
          <a:xfrm>
            <a:off x="-2131159" y="3484805"/>
            <a:ext cx="856973" cy="789499"/>
            <a:chOff x="9523125" y="1329375"/>
            <a:chExt cx="1238400" cy="783000"/>
          </a:xfrm>
        </p:grpSpPr>
        <p:sp>
          <p:nvSpPr>
            <p:cNvPr id="68" name="Google Shape;68;p15"/>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15"/>
          <p:cNvSpPr txBox="1"/>
          <p:nvPr/>
        </p:nvSpPr>
        <p:spPr>
          <a:xfrm>
            <a:off x="311700" y="644550"/>
            <a:ext cx="8520600" cy="60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000">
                <a:solidFill>
                  <a:srgbClr val="FFFFFF"/>
                </a:solidFill>
                <a:latin typeface="Rubik Black"/>
                <a:ea typeface="Rubik Black"/>
                <a:cs typeface="Rubik Black"/>
                <a:sym typeface="Rubik Black"/>
              </a:rPr>
              <a:t>TABLE OF CONTENTS</a:t>
            </a:r>
            <a:endParaRPr sz="3000">
              <a:solidFill>
                <a:srgbClr val="FFFFFF"/>
              </a:solidFill>
              <a:latin typeface="Rubik Black"/>
              <a:ea typeface="Rubik Black"/>
              <a:cs typeface="Rubik Black"/>
              <a:sym typeface="Rubik Black"/>
            </a:endParaRPr>
          </a:p>
        </p:txBody>
      </p:sp>
      <p:sp>
        <p:nvSpPr>
          <p:cNvPr id="73" name="Google Shape;73;p15"/>
          <p:cNvSpPr txBox="1">
            <a:spLocks noGrp="1"/>
          </p:cNvSpPr>
          <p:nvPr>
            <p:ph type="title" idx="4294967295"/>
          </p:nvPr>
        </p:nvSpPr>
        <p:spPr>
          <a:xfrm>
            <a:off x="5576339" y="1925625"/>
            <a:ext cx="6972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04</a:t>
            </a:r>
            <a:endParaRPr b="1">
              <a:solidFill>
                <a:schemeClr val="lt1"/>
              </a:solidFill>
              <a:latin typeface="Rubik"/>
              <a:ea typeface="Rubik"/>
              <a:cs typeface="Rubik"/>
              <a:sym typeface="Rubik"/>
            </a:endParaRPr>
          </a:p>
        </p:txBody>
      </p:sp>
      <p:sp>
        <p:nvSpPr>
          <p:cNvPr id="74" name="Google Shape;74;p15"/>
          <p:cNvSpPr txBox="1">
            <a:spLocks noGrp="1"/>
          </p:cNvSpPr>
          <p:nvPr>
            <p:ph type="title" idx="4294967295"/>
          </p:nvPr>
        </p:nvSpPr>
        <p:spPr>
          <a:xfrm>
            <a:off x="5576351" y="2817025"/>
            <a:ext cx="6972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05</a:t>
            </a:r>
            <a:endParaRPr b="1">
              <a:solidFill>
                <a:schemeClr val="lt1"/>
              </a:solidFill>
              <a:latin typeface="Rubik"/>
              <a:ea typeface="Rubik"/>
              <a:cs typeface="Rubik"/>
              <a:sym typeface="Rubik"/>
            </a:endParaRPr>
          </a:p>
        </p:txBody>
      </p:sp>
      <p:sp>
        <p:nvSpPr>
          <p:cNvPr id="75" name="Google Shape;75;p15"/>
          <p:cNvSpPr txBox="1">
            <a:spLocks noGrp="1"/>
          </p:cNvSpPr>
          <p:nvPr>
            <p:ph type="title" idx="4294967295"/>
          </p:nvPr>
        </p:nvSpPr>
        <p:spPr>
          <a:xfrm>
            <a:off x="5576350" y="3708425"/>
            <a:ext cx="7452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06</a:t>
            </a:r>
            <a:endParaRPr b="1">
              <a:solidFill>
                <a:schemeClr val="lt1"/>
              </a:solidFill>
              <a:latin typeface="Rubik"/>
              <a:ea typeface="Rubik"/>
              <a:cs typeface="Rubik"/>
              <a:sym typeface="Rubik"/>
            </a:endParaRPr>
          </a:p>
        </p:txBody>
      </p:sp>
      <p:sp>
        <p:nvSpPr>
          <p:cNvPr id="76" name="Google Shape;76;p15"/>
          <p:cNvSpPr txBox="1">
            <a:spLocks noGrp="1"/>
          </p:cNvSpPr>
          <p:nvPr>
            <p:ph type="title" idx="4294967295"/>
          </p:nvPr>
        </p:nvSpPr>
        <p:spPr>
          <a:xfrm>
            <a:off x="2821919" y="1925625"/>
            <a:ext cx="5889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01</a:t>
            </a:r>
            <a:endParaRPr b="1">
              <a:solidFill>
                <a:schemeClr val="lt1"/>
              </a:solidFill>
              <a:latin typeface="Rubik"/>
              <a:ea typeface="Rubik"/>
              <a:cs typeface="Rubik"/>
              <a:sym typeface="Rubik"/>
            </a:endParaRPr>
          </a:p>
        </p:txBody>
      </p:sp>
      <p:sp>
        <p:nvSpPr>
          <p:cNvPr id="77" name="Google Shape;77;p15"/>
          <p:cNvSpPr txBox="1">
            <a:spLocks noGrp="1"/>
          </p:cNvSpPr>
          <p:nvPr>
            <p:ph type="title" idx="4294967295"/>
          </p:nvPr>
        </p:nvSpPr>
        <p:spPr>
          <a:xfrm>
            <a:off x="2789826" y="2833975"/>
            <a:ext cx="6972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02</a:t>
            </a:r>
            <a:endParaRPr b="1">
              <a:solidFill>
                <a:schemeClr val="lt1"/>
              </a:solidFill>
              <a:latin typeface="Rubik"/>
              <a:ea typeface="Rubik"/>
              <a:cs typeface="Rubik"/>
              <a:sym typeface="Rubik"/>
            </a:endParaRPr>
          </a:p>
        </p:txBody>
      </p:sp>
      <p:sp>
        <p:nvSpPr>
          <p:cNvPr id="78" name="Google Shape;78;p15"/>
          <p:cNvSpPr txBox="1">
            <a:spLocks noGrp="1"/>
          </p:cNvSpPr>
          <p:nvPr>
            <p:ph type="title" idx="4294967295"/>
          </p:nvPr>
        </p:nvSpPr>
        <p:spPr>
          <a:xfrm>
            <a:off x="2789825" y="3746175"/>
            <a:ext cx="697200" cy="606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solidFill>
                  <a:schemeClr val="lt1"/>
                </a:solidFill>
                <a:latin typeface="Rubik"/>
                <a:ea typeface="Rubik"/>
                <a:cs typeface="Rubik"/>
                <a:sym typeface="Rubik"/>
              </a:rPr>
              <a:t>03</a:t>
            </a:r>
            <a:endParaRPr b="1">
              <a:solidFill>
                <a:schemeClr val="lt1"/>
              </a:solidFill>
              <a:latin typeface="Rubik"/>
              <a:ea typeface="Rubik"/>
              <a:cs typeface="Rubik"/>
              <a:sym typeface="Rubik"/>
            </a:endParaRPr>
          </a:p>
        </p:txBody>
      </p:sp>
      <p:grpSp>
        <p:nvGrpSpPr>
          <p:cNvPr id="79" name="Google Shape;79;p15"/>
          <p:cNvGrpSpPr/>
          <p:nvPr/>
        </p:nvGrpSpPr>
        <p:grpSpPr>
          <a:xfrm>
            <a:off x="3597856" y="2944650"/>
            <a:ext cx="428915" cy="426116"/>
            <a:chOff x="6226275" y="3911538"/>
            <a:chExt cx="900325" cy="894450"/>
          </a:xfrm>
        </p:grpSpPr>
        <p:sp>
          <p:nvSpPr>
            <p:cNvPr id="80" name="Google Shape;80;p15"/>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5"/>
          <p:cNvSpPr/>
          <p:nvPr/>
        </p:nvSpPr>
        <p:spPr>
          <a:xfrm>
            <a:off x="3595830" y="3794829"/>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txBox="1"/>
          <p:nvPr/>
        </p:nvSpPr>
        <p:spPr>
          <a:xfrm>
            <a:off x="646925" y="2883300"/>
            <a:ext cx="1851000" cy="507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GB" sz="2100" b="1">
                <a:solidFill>
                  <a:schemeClr val="lt1"/>
                </a:solidFill>
                <a:latin typeface="Rubik"/>
                <a:ea typeface="Rubik"/>
                <a:cs typeface="Rubik"/>
                <a:sym typeface="Rubik"/>
              </a:rPr>
              <a:t>Our Project</a:t>
            </a:r>
            <a:endParaRPr sz="2100" b="1">
              <a:solidFill>
                <a:schemeClr val="lt1"/>
              </a:solidFill>
              <a:latin typeface="Rubik"/>
              <a:ea typeface="Rubik"/>
              <a:cs typeface="Rubik"/>
              <a:sym typeface="Rubik"/>
            </a:endParaRPr>
          </a:p>
        </p:txBody>
      </p:sp>
      <p:sp>
        <p:nvSpPr>
          <p:cNvPr id="90" name="Google Shape;90;p15"/>
          <p:cNvSpPr txBox="1"/>
          <p:nvPr/>
        </p:nvSpPr>
        <p:spPr>
          <a:xfrm>
            <a:off x="715150" y="3680025"/>
            <a:ext cx="1851000" cy="738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GB" sz="1800" b="1">
                <a:solidFill>
                  <a:schemeClr val="lt1"/>
                </a:solidFill>
                <a:latin typeface="Rubik"/>
                <a:ea typeface="Rubik"/>
                <a:cs typeface="Rubik"/>
                <a:sym typeface="Rubik"/>
              </a:rPr>
              <a:t>Problem Statement</a:t>
            </a:r>
            <a:endParaRPr sz="1800" b="1">
              <a:solidFill>
                <a:schemeClr val="lt1"/>
              </a:solidFill>
              <a:latin typeface="Rubik"/>
              <a:ea typeface="Rubik"/>
              <a:cs typeface="Rubik"/>
              <a:sym typeface="Rubik"/>
            </a:endParaRPr>
          </a:p>
        </p:txBody>
      </p:sp>
      <p:sp>
        <p:nvSpPr>
          <p:cNvPr id="91" name="Google Shape;91;p15"/>
          <p:cNvSpPr txBox="1"/>
          <p:nvPr/>
        </p:nvSpPr>
        <p:spPr>
          <a:xfrm>
            <a:off x="6599425" y="1824225"/>
            <a:ext cx="18510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700" b="1">
                <a:solidFill>
                  <a:schemeClr val="lt1"/>
                </a:solidFill>
                <a:latin typeface="Rubik"/>
                <a:ea typeface="Rubik"/>
                <a:cs typeface="Rubik"/>
                <a:sym typeface="Rubik"/>
              </a:rPr>
              <a:t>Tech Use &amp; Impact</a:t>
            </a:r>
            <a:endParaRPr sz="1700" b="1">
              <a:solidFill>
                <a:schemeClr val="lt1"/>
              </a:solidFill>
              <a:latin typeface="Rubik"/>
              <a:ea typeface="Rubik"/>
              <a:cs typeface="Rubik"/>
              <a:sym typeface="Rubik"/>
            </a:endParaRPr>
          </a:p>
        </p:txBody>
      </p:sp>
      <p:sp>
        <p:nvSpPr>
          <p:cNvPr id="92" name="Google Shape;92;p15"/>
          <p:cNvSpPr txBox="1"/>
          <p:nvPr/>
        </p:nvSpPr>
        <p:spPr>
          <a:xfrm>
            <a:off x="6522625" y="2911413"/>
            <a:ext cx="2004600" cy="492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GB" sz="2000" b="1">
                <a:solidFill>
                  <a:schemeClr val="lt1"/>
                </a:solidFill>
                <a:latin typeface="Rubik"/>
                <a:ea typeface="Rubik"/>
                <a:cs typeface="Rubik"/>
                <a:sym typeface="Rubik"/>
              </a:rPr>
              <a:t>Demo Project</a:t>
            </a:r>
            <a:endParaRPr sz="2000" b="1">
              <a:solidFill>
                <a:schemeClr val="lt1"/>
              </a:solidFill>
              <a:latin typeface="Rubik"/>
              <a:ea typeface="Rubik"/>
              <a:cs typeface="Rubik"/>
              <a:sym typeface="Rubik"/>
            </a:endParaRPr>
          </a:p>
        </p:txBody>
      </p:sp>
      <p:grpSp>
        <p:nvGrpSpPr>
          <p:cNvPr id="93" name="Google Shape;93;p15"/>
          <p:cNvGrpSpPr/>
          <p:nvPr/>
        </p:nvGrpSpPr>
        <p:grpSpPr>
          <a:xfrm>
            <a:off x="4695735" y="2940798"/>
            <a:ext cx="432988" cy="433821"/>
            <a:chOff x="1310075" y="3980250"/>
            <a:chExt cx="297750" cy="297525"/>
          </a:xfrm>
        </p:grpSpPr>
        <p:sp>
          <p:nvSpPr>
            <p:cNvPr id="94" name="Google Shape;94;p1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5"/>
          <p:cNvGrpSpPr/>
          <p:nvPr/>
        </p:nvGrpSpPr>
        <p:grpSpPr>
          <a:xfrm>
            <a:off x="4695740" y="3794849"/>
            <a:ext cx="432965" cy="433812"/>
            <a:chOff x="5364750" y="3235150"/>
            <a:chExt cx="277275" cy="294950"/>
          </a:xfrm>
        </p:grpSpPr>
        <p:sp>
          <p:nvSpPr>
            <p:cNvPr id="99" name="Google Shape;99;p1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5"/>
          <p:cNvSpPr txBox="1"/>
          <p:nvPr/>
        </p:nvSpPr>
        <p:spPr>
          <a:xfrm>
            <a:off x="6522625" y="3642275"/>
            <a:ext cx="2004600" cy="738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GB" sz="1800" b="1">
                <a:solidFill>
                  <a:schemeClr val="lt1"/>
                </a:solidFill>
                <a:latin typeface="Rubik"/>
                <a:ea typeface="Rubik"/>
                <a:cs typeface="Rubik"/>
                <a:sym typeface="Rubik"/>
              </a:rPr>
              <a:t>Learning Takeaways</a:t>
            </a:r>
            <a:endParaRPr sz="1800" b="1">
              <a:solidFill>
                <a:schemeClr val="lt1"/>
              </a:solidFill>
              <a:latin typeface="Rubik"/>
              <a:ea typeface="Rubik"/>
              <a:cs typeface="Rubik"/>
              <a:sym typeface="Rubik"/>
            </a:endParaRPr>
          </a:p>
        </p:txBody>
      </p:sp>
      <p:grpSp>
        <p:nvGrpSpPr>
          <p:cNvPr id="108" name="Google Shape;108;p15"/>
          <p:cNvGrpSpPr/>
          <p:nvPr/>
        </p:nvGrpSpPr>
        <p:grpSpPr>
          <a:xfrm>
            <a:off x="4697772" y="2027421"/>
            <a:ext cx="428895" cy="426110"/>
            <a:chOff x="-41526450" y="3653375"/>
            <a:chExt cx="315875" cy="247350"/>
          </a:xfrm>
        </p:grpSpPr>
        <p:sp>
          <p:nvSpPr>
            <p:cNvPr id="109" name="Google Shape;109;p1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5"/>
          <p:cNvSpPr txBox="1"/>
          <p:nvPr/>
        </p:nvSpPr>
        <p:spPr>
          <a:xfrm>
            <a:off x="646925" y="1990425"/>
            <a:ext cx="20436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900" b="1">
                <a:solidFill>
                  <a:schemeClr val="lt1"/>
                </a:solidFill>
                <a:latin typeface="Rubik"/>
                <a:ea typeface="Rubik"/>
                <a:cs typeface="Rubik"/>
                <a:sym typeface="Rubik"/>
              </a:rPr>
              <a:t>Meet the Team</a:t>
            </a:r>
            <a:endParaRPr sz="1900" b="1">
              <a:solidFill>
                <a:schemeClr val="lt1"/>
              </a:solidFill>
              <a:latin typeface="Rubik"/>
              <a:ea typeface="Rubik"/>
              <a:cs typeface="Rubik"/>
              <a:sym typeface="Rubik"/>
            </a:endParaRPr>
          </a:p>
        </p:txBody>
      </p:sp>
      <p:grpSp>
        <p:nvGrpSpPr>
          <p:cNvPr id="112" name="Google Shape;112;p15"/>
          <p:cNvGrpSpPr/>
          <p:nvPr/>
        </p:nvGrpSpPr>
        <p:grpSpPr>
          <a:xfrm>
            <a:off x="3597869" y="2015878"/>
            <a:ext cx="428891" cy="426107"/>
            <a:chOff x="3497300" y="3227275"/>
            <a:chExt cx="296175" cy="296175"/>
          </a:xfrm>
        </p:grpSpPr>
        <p:sp>
          <p:nvSpPr>
            <p:cNvPr id="113" name="Google Shape;113;p1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24"/>
        <p:cNvGrpSpPr/>
        <p:nvPr/>
      </p:nvGrpSpPr>
      <p:grpSpPr>
        <a:xfrm>
          <a:off x="0" y="0"/>
          <a:ext cx="0" cy="0"/>
          <a:chOff x="0" y="0"/>
          <a:chExt cx="0" cy="0"/>
        </a:xfrm>
      </p:grpSpPr>
      <p:grpSp>
        <p:nvGrpSpPr>
          <p:cNvPr id="125" name="Google Shape;125;p16"/>
          <p:cNvGrpSpPr/>
          <p:nvPr/>
        </p:nvGrpSpPr>
        <p:grpSpPr>
          <a:xfrm>
            <a:off x="-2131159" y="3484805"/>
            <a:ext cx="856973" cy="789499"/>
            <a:chOff x="9523125" y="1329375"/>
            <a:chExt cx="1238400" cy="783000"/>
          </a:xfrm>
        </p:grpSpPr>
        <p:sp>
          <p:nvSpPr>
            <p:cNvPr id="126" name="Google Shape;126;p16"/>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16"/>
          <p:cNvSpPr txBox="1"/>
          <p:nvPr/>
        </p:nvSpPr>
        <p:spPr>
          <a:xfrm>
            <a:off x="1284600" y="1096200"/>
            <a:ext cx="6574800" cy="33402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8600">
                <a:solidFill>
                  <a:srgbClr val="FCDE32"/>
                </a:solidFill>
                <a:latin typeface="Russo One"/>
                <a:ea typeface="Russo One"/>
                <a:cs typeface="Russo One"/>
                <a:sym typeface="Russo One"/>
              </a:rPr>
              <a:t>HELLO!</a:t>
            </a:r>
            <a:endParaRPr sz="2900" b="1">
              <a:solidFill>
                <a:schemeClr val="lt1"/>
              </a:solidFill>
              <a:latin typeface="Montserrat"/>
              <a:ea typeface="Montserrat"/>
              <a:cs typeface="Montserrat"/>
              <a:sym typeface="Montserrat"/>
            </a:endParaRPr>
          </a:p>
          <a:p>
            <a:pPr marL="0" lvl="0" indent="0" algn="ctr" rtl="0">
              <a:spcBef>
                <a:spcPts val="0"/>
              </a:spcBef>
              <a:spcAft>
                <a:spcPts val="0"/>
              </a:spcAft>
              <a:buNone/>
            </a:pPr>
            <a:endParaRPr sz="2700" b="1">
              <a:solidFill>
                <a:schemeClr val="lt1"/>
              </a:solidFill>
              <a:latin typeface="Montserrat"/>
              <a:ea typeface="Montserrat"/>
              <a:cs typeface="Montserrat"/>
              <a:sym typeface="Montserrat"/>
            </a:endParaRPr>
          </a:p>
          <a:p>
            <a:pPr marL="0" lvl="0" indent="0" algn="ctr" rtl="0">
              <a:spcBef>
                <a:spcPts val="0"/>
              </a:spcBef>
              <a:spcAft>
                <a:spcPts val="0"/>
              </a:spcAft>
              <a:buNone/>
            </a:pPr>
            <a:endParaRPr sz="2700" b="1">
              <a:solidFill>
                <a:schemeClr val="lt1"/>
              </a:solidFill>
              <a:latin typeface="Montserrat"/>
              <a:ea typeface="Montserrat"/>
              <a:cs typeface="Montserrat"/>
              <a:sym typeface="Montserrat"/>
            </a:endParaRPr>
          </a:p>
          <a:p>
            <a:pPr marL="0" lvl="0" indent="0" algn="ctr" rtl="0">
              <a:spcBef>
                <a:spcPts val="0"/>
              </a:spcBef>
              <a:spcAft>
                <a:spcPts val="0"/>
              </a:spcAft>
              <a:buClr>
                <a:schemeClr val="dk1"/>
              </a:buClr>
              <a:buSzPts val="1100"/>
              <a:buFont typeface="Arial"/>
              <a:buNone/>
            </a:pPr>
            <a:r>
              <a:rPr lang="en-GB" sz="2400" b="1">
                <a:solidFill>
                  <a:schemeClr val="lt1"/>
                </a:solidFill>
                <a:latin typeface="Rubik"/>
                <a:ea typeface="Rubik"/>
                <a:cs typeface="Rubik"/>
                <a:sym typeface="Rubik"/>
              </a:rPr>
              <a:t>Meet the team of </a:t>
            </a:r>
            <a:endParaRPr sz="2400" b="1">
              <a:solidFill>
                <a:schemeClr val="lt1"/>
              </a:solidFill>
              <a:latin typeface="Rubik"/>
              <a:ea typeface="Rubik"/>
              <a:cs typeface="Rubik"/>
              <a:sym typeface="Rubik"/>
            </a:endParaRPr>
          </a:p>
          <a:p>
            <a:pPr marL="0" lvl="0" indent="0" algn="ctr" rtl="0">
              <a:spcBef>
                <a:spcPts val="0"/>
              </a:spcBef>
              <a:spcAft>
                <a:spcPts val="0"/>
              </a:spcAft>
              <a:buClr>
                <a:schemeClr val="dk1"/>
              </a:buClr>
              <a:buSzPts val="1100"/>
              <a:buFont typeface="Arial"/>
              <a:buNone/>
            </a:pPr>
            <a:r>
              <a:rPr lang="en-GB" sz="2400" b="1">
                <a:solidFill>
                  <a:schemeClr val="lt1"/>
                </a:solidFill>
                <a:latin typeface="Rubik"/>
                <a:ea typeface="Rubik"/>
                <a:cs typeface="Rubik"/>
                <a:sym typeface="Rubik"/>
              </a:rPr>
              <a:t>FrontEnd - Disaster Management 7</a:t>
            </a:r>
            <a:endParaRPr sz="2400" b="1">
              <a:solidFill>
                <a:schemeClr val="lt1"/>
              </a:solidFill>
              <a:latin typeface="Rubik"/>
              <a:ea typeface="Rubik"/>
              <a:cs typeface="Rubik"/>
              <a:sym typeface="Rubik"/>
            </a:endParaRPr>
          </a:p>
          <a:p>
            <a:pPr marL="0" lvl="0" indent="0" algn="ctr" rtl="0">
              <a:spcBef>
                <a:spcPts val="0"/>
              </a:spcBef>
              <a:spcAft>
                <a:spcPts val="0"/>
              </a:spcAft>
              <a:buNone/>
            </a:pPr>
            <a:endParaRPr sz="1700" b="1">
              <a:solidFill>
                <a:schemeClr val="lt1"/>
              </a:solidFill>
              <a:latin typeface="Montserrat"/>
              <a:ea typeface="Montserrat"/>
              <a:cs typeface="Montserrat"/>
              <a:sym typeface="Montserrat"/>
            </a:endParaRPr>
          </a:p>
        </p:txBody>
      </p:sp>
      <p:pic>
        <p:nvPicPr>
          <p:cNvPr id="131" name="Google Shape;131;p16"/>
          <p:cNvPicPr preferRelativeResize="0"/>
          <p:nvPr/>
        </p:nvPicPr>
        <p:blipFill rotWithShape="1">
          <a:blip r:embed="rId3">
            <a:alphaModFix/>
          </a:blip>
          <a:srcRect t="31067"/>
          <a:stretch/>
        </p:blipFill>
        <p:spPr>
          <a:xfrm>
            <a:off x="3547633" y="1829886"/>
            <a:ext cx="1861414" cy="13706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35"/>
        <p:cNvGrpSpPr/>
        <p:nvPr/>
      </p:nvGrpSpPr>
      <p:grpSpPr>
        <a:xfrm>
          <a:off x="0" y="0"/>
          <a:ext cx="0" cy="0"/>
          <a:chOff x="0" y="0"/>
          <a:chExt cx="0" cy="0"/>
        </a:xfrm>
      </p:grpSpPr>
      <p:grpSp>
        <p:nvGrpSpPr>
          <p:cNvPr id="136" name="Google Shape;136;p17"/>
          <p:cNvGrpSpPr/>
          <p:nvPr/>
        </p:nvGrpSpPr>
        <p:grpSpPr>
          <a:xfrm>
            <a:off x="-2131159" y="3484805"/>
            <a:ext cx="856973" cy="789499"/>
            <a:chOff x="9523125" y="1329375"/>
            <a:chExt cx="1238400" cy="783000"/>
          </a:xfrm>
        </p:grpSpPr>
        <p:sp>
          <p:nvSpPr>
            <p:cNvPr id="137" name="Google Shape;137;p17"/>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1" name="Google Shape;141;p17"/>
          <p:cNvPicPr preferRelativeResize="0"/>
          <p:nvPr/>
        </p:nvPicPr>
        <p:blipFill>
          <a:blip r:embed="rId3">
            <a:alphaModFix/>
          </a:blip>
          <a:stretch>
            <a:fillRect/>
          </a:stretch>
        </p:blipFill>
        <p:spPr>
          <a:xfrm>
            <a:off x="564900" y="448050"/>
            <a:ext cx="1305600" cy="1305300"/>
          </a:xfrm>
          <a:prstGeom prst="ellipse">
            <a:avLst/>
          </a:prstGeom>
          <a:noFill/>
          <a:ln>
            <a:noFill/>
          </a:ln>
        </p:spPr>
      </p:pic>
      <p:sp>
        <p:nvSpPr>
          <p:cNvPr id="142" name="Google Shape;142;p17"/>
          <p:cNvSpPr txBox="1"/>
          <p:nvPr/>
        </p:nvSpPr>
        <p:spPr>
          <a:xfrm>
            <a:off x="2104150" y="454200"/>
            <a:ext cx="40914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Rubik"/>
                <a:ea typeface="Rubik"/>
                <a:cs typeface="Rubik"/>
                <a:sym typeface="Rubik"/>
              </a:rPr>
              <a:t>M Firman Hermawan</a:t>
            </a:r>
            <a:br>
              <a:rPr lang="en-GB" sz="1200">
                <a:solidFill>
                  <a:schemeClr val="lt1"/>
                </a:solidFill>
                <a:latin typeface="Rubik"/>
                <a:ea typeface="Rubik"/>
                <a:cs typeface="Rubik"/>
                <a:sym typeface="Rubik"/>
              </a:rPr>
            </a:br>
            <a:r>
              <a:rPr lang="en-GB" sz="1200">
                <a:solidFill>
                  <a:schemeClr val="lt1"/>
                </a:solidFill>
                <a:latin typeface="Rubik"/>
                <a:ea typeface="Rubik"/>
                <a:cs typeface="Rubik"/>
                <a:sym typeface="Rubik"/>
              </a:rPr>
              <a:t>KMG2FE5047</a:t>
            </a:r>
            <a:br>
              <a:rPr lang="en-GB" sz="1200">
                <a:solidFill>
                  <a:schemeClr val="lt1"/>
                </a:solidFill>
                <a:latin typeface="Rubik"/>
                <a:ea typeface="Rubik"/>
                <a:cs typeface="Rubik"/>
                <a:sym typeface="Rubik"/>
              </a:rPr>
            </a:b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a:solidFill>
                  <a:schemeClr val="lt1"/>
                </a:solidFill>
                <a:uFill>
                  <a:noFill/>
                </a:uFill>
                <a:latin typeface="Rubik"/>
                <a:ea typeface="Rubik"/>
                <a:cs typeface="Rubik"/>
                <a:sym typeface="Rubik"/>
                <a:hlinkClick r:id="rId4">
                  <a:extLst>
                    <a:ext uri="{A12FA001-AC4F-418D-AE19-62706E023703}">
                      <ahyp:hlinkClr xmlns:ahyp="http://schemas.microsoft.com/office/drawing/2018/hyperlinkcolor" val="tx"/>
                    </a:ext>
                  </a:extLst>
                </a:hlinkClick>
              </a:rPr>
              <a:t>muhammadfirmanhermawan0607@gmail.com</a:t>
            </a: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i="1">
                <a:solidFill>
                  <a:schemeClr val="lt1"/>
                </a:solidFill>
                <a:latin typeface="Rubik"/>
                <a:ea typeface="Rubik"/>
                <a:cs typeface="Rubik"/>
                <a:sym typeface="Rubik"/>
              </a:rPr>
              <a:t>https://www.linkedin.com/in/muhammad-firman-hermawan-8b537221b</a:t>
            </a:r>
            <a:endParaRPr sz="1200" i="1">
              <a:solidFill>
                <a:schemeClr val="lt1"/>
              </a:solidFill>
              <a:latin typeface="Rubik"/>
              <a:ea typeface="Rubik"/>
              <a:cs typeface="Rubik"/>
              <a:sym typeface="Rubik"/>
            </a:endParaRPr>
          </a:p>
        </p:txBody>
      </p:sp>
      <p:pic>
        <p:nvPicPr>
          <p:cNvPr id="143" name="Google Shape;143;p17"/>
          <p:cNvPicPr preferRelativeResize="0"/>
          <p:nvPr/>
        </p:nvPicPr>
        <p:blipFill rotWithShape="1">
          <a:blip r:embed="rId5">
            <a:alphaModFix/>
          </a:blip>
          <a:srcRect l="29248" t="16265" r="26105" b="18904"/>
          <a:stretch/>
        </p:blipFill>
        <p:spPr>
          <a:xfrm>
            <a:off x="7248700" y="1919100"/>
            <a:ext cx="1305600" cy="1305300"/>
          </a:xfrm>
          <a:prstGeom prst="ellipse">
            <a:avLst/>
          </a:prstGeom>
          <a:noFill/>
          <a:ln>
            <a:noFill/>
          </a:ln>
        </p:spPr>
      </p:pic>
      <p:sp>
        <p:nvSpPr>
          <p:cNvPr id="144" name="Google Shape;144;p17"/>
          <p:cNvSpPr txBox="1"/>
          <p:nvPr/>
        </p:nvSpPr>
        <p:spPr>
          <a:xfrm>
            <a:off x="2875400" y="2017650"/>
            <a:ext cx="4091400" cy="1108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GB" sz="1200">
                <a:solidFill>
                  <a:schemeClr val="lt1"/>
                </a:solidFill>
                <a:latin typeface="Rubik"/>
                <a:ea typeface="Rubik"/>
                <a:cs typeface="Rubik"/>
                <a:sym typeface="Rubik"/>
              </a:rPr>
              <a:t>Fadhil Rausyanfikr</a:t>
            </a:r>
            <a:br>
              <a:rPr lang="en-GB" sz="1200">
                <a:solidFill>
                  <a:schemeClr val="lt1"/>
                </a:solidFill>
                <a:latin typeface="Rubik"/>
                <a:ea typeface="Rubik"/>
                <a:cs typeface="Rubik"/>
                <a:sym typeface="Rubik"/>
              </a:rPr>
            </a:br>
            <a:r>
              <a:rPr lang="en-GB" sz="1200">
                <a:solidFill>
                  <a:schemeClr val="lt1"/>
                </a:solidFill>
                <a:latin typeface="Rubik"/>
                <a:ea typeface="Rubik"/>
                <a:cs typeface="Rubik"/>
                <a:sym typeface="Rubik"/>
              </a:rPr>
              <a:t>PG2FE1059</a:t>
            </a:r>
            <a:br>
              <a:rPr lang="en-GB" sz="1200">
                <a:solidFill>
                  <a:schemeClr val="lt1"/>
                </a:solidFill>
                <a:latin typeface="Rubik"/>
                <a:ea typeface="Rubik"/>
                <a:cs typeface="Rubik"/>
                <a:sym typeface="Rubik"/>
              </a:rPr>
            </a:br>
            <a:endParaRPr sz="1200">
              <a:solidFill>
                <a:schemeClr val="lt1"/>
              </a:solidFill>
              <a:latin typeface="Rubik"/>
              <a:ea typeface="Rubik"/>
              <a:cs typeface="Rubik"/>
              <a:sym typeface="Rubik"/>
            </a:endParaRPr>
          </a:p>
          <a:p>
            <a:pPr marL="0" lvl="0" indent="0" algn="r" rtl="0">
              <a:spcBef>
                <a:spcPts val="0"/>
              </a:spcBef>
              <a:spcAft>
                <a:spcPts val="0"/>
              </a:spcAft>
              <a:buNone/>
            </a:pPr>
            <a:r>
              <a:rPr lang="en-GB" sz="1200">
                <a:solidFill>
                  <a:schemeClr val="lt1"/>
                </a:solidFill>
                <a:latin typeface="Rubik"/>
                <a:ea typeface="Rubik"/>
                <a:cs typeface="Rubik"/>
                <a:sym typeface="Rubik"/>
              </a:rPr>
              <a:t>fadhil.rausyanfikr@gmail.com</a:t>
            </a:r>
            <a:endParaRPr sz="1200">
              <a:solidFill>
                <a:schemeClr val="lt1"/>
              </a:solidFill>
              <a:latin typeface="Rubik"/>
              <a:ea typeface="Rubik"/>
              <a:cs typeface="Rubik"/>
              <a:sym typeface="Rubik"/>
            </a:endParaRPr>
          </a:p>
          <a:p>
            <a:pPr marL="0" lvl="0" indent="0" algn="r" rtl="0">
              <a:spcBef>
                <a:spcPts val="0"/>
              </a:spcBef>
              <a:spcAft>
                <a:spcPts val="0"/>
              </a:spcAft>
              <a:buNone/>
            </a:pPr>
            <a:r>
              <a:rPr lang="en-GB" sz="1200" i="1">
                <a:solidFill>
                  <a:schemeClr val="lt1"/>
                </a:solidFill>
                <a:latin typeface="Rubik"/>
                <a:ea typeface="Rubik"/>
                <a:cs typeface="Rubik"/>
                <a:sym typeface="Rubik"/>
              </a:rPr>
              <a:t>https://www.linkedin.com/in/fadhilrausyanfikr</a:t>
            </a:r>
            <a:endParaRPr sz="1200" i="1">
              <a:solidFill>
                <a:schemeClr val="lt1"/>
              </a:solidFill>
              <a:latin typeface="Rubik"/>
              <a:ea typeface="Rubik"/>
              <a:cs typeface="Rubik"/>
              <a:sym typeface="Rubik"/>
            </a:endParaRPr>
          </a:p>
        </p:txBody>
      </p:sp>
      <p:pic>
        <p:nvPicPr>
          <p:cNvPr id="145" name="Google Shape;145;p17"/>
          <p:cNvPicPr preferRelativeResize="0"/>
          <p:nvPr/>
        </p:nvPicPr>
        <p:blipFill rotWithShape="1">
          <a:blip r:embed="rId6">
            <a:alphaModFix/>
          </a:blip>
          <a:srcRect l="8045" t="8175" b="36730"/>
          <a:stretch/>
        </p:blipFill>
        <p:spPr>
          <a:xfrm>
            <a:off x="564900" y="3260850"/>
            <a:ext cx="1305600" cy="1326300"/>
          </a:xfrm>
          <a:prstGeom prst="ellipse">
            <a:avLst/>
          </a:prstGeom>
          <a:noFill/>
          <a:ln>
            <a:noFill/>
          </a:ln>
        </p:spPr>
      </p:pic>
      <p:sp>
        <p:nvSpPr>
          <p:cNvPr id="146" name="Google Shape;146;p17"/>
          <p:cNvSpPr txBox="1"/>
          <p:nvPr/>
        </p:nvSpPr>
        <p:spPr>
          <a:xfrm>
            <a:off x="2161375" y="3325450"/>
            <a:ext cx="40914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Rubik"/>
                <a:ea typeface="Rubik"/>
                <a:cs typeface="Rubik"/>
                <a:sym typeface="Rubik"/>
              </a:rPr>
              <a:t>Zafira Galea</a:t>
            </a:r>
            <a:br>
              <a:rPr lang="en-GB" sz="1200">
                <a:solidFill>
                  <a:schemeClr val="lt1"/>
                </a:solidFill>
                <a:latin typeface="Rubik"/>
                <a:ea typeface="Rubik"/>
                <a:cs typeface="Rubik"/>
                <a:sym typeface="Rubik"/>
              </a:rPr>
            </a:br>
            <a:r>
              <a:rPr lang="en-GB" sz="1200">
                <a:solidFill>
                  <a:schemeClr val="lt1"/>
                </a:solidFill>
                <a:latin typeface="Rubik"/>
                <a:ea typeface="Rubik"/>
                <a:cs typeface="Rubik"/>
                <a:sym typeface="Rubik"/>
              </a:rPr>
              <a:t>KMG2FE5023</a:t>
            </a:r>
            <a:br>
              <a:rPr lang="en-GB" sz="1200">
                <a:solidFill>
                  <a:schemeClr val="lt1"/>
                </a:solidFill>
                <a:latin typeface="Rubik"/>
                <a:ea typeface="Rubik"/>
                <a:cs typeface="Rubik"/>
                <a:sym typeface="Rubik"/>
              </a:rPr>
            </a:b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a:solidFill>
                  <a:schemeClr val="lt1"/>
                </a:solidFill>
                <a:latin typeface="Rubik"/>
                <a:ea typeface="Rubik"/>
                <a:cs typeface="Rubik"/>
                <a:sym typeface="Rubik"/>
              </a:rPr>
              <a:t>zafira240601@gmail.com</a:t>
            </a: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i="1">
                <a:solidFill>
                  <a:schemeClr val="lt1"/>
                </a:solidFill>
                <a:latin typeface="Rubik"/>
                <a:ea typeface="Rubik"/>
                <a:cs typeface="Rubik"/>
                <a:sym typeface="Rubik"/>
              </a:rPr>
              <a:t>https://www.linkedin.com/in/zafira-galea</a:t>
            </a:r>
            <a:endParaRPr sz="1200" i="1">
              <a:solidFill>
                <a:schemeClr val="lt1"/>
              </a:solidFill>
              <a:latin typeface="Rubik"/>
              <a:ea typeface="Rubik"/>
              <a:cs typeface="Rubik"/>
              <a:sym typeface="Rubik"/>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50"/>
        <p:cNvGrpSpPr/>
        <p:nvPr/>
      </p:nvGrpSpPr>
      <p:grpSpPr>
        <a:xfrm>
          <a:off x="0" y="0"/>
          <a:ext cx="0" cy="0"/>
          <a:chOff x="0" y="0"/>
          <a:chExt cx="0" cy="0"/>
        </a:xfrm>
      </p:grpSpPr>
      <p:grpSp>
        <p:nvGrpSpPr>
          <p:cNvPr id="151" name="Google Shape;151;p18"/>
          <p:cNvGrpSpPr/>
          <p:nvPr/>
        </p:nvGrpSpPr>
        <p:grpSpPr>
          <a:xfrm>
            <a:off x="-2131159" y="3484805"/>
            <a:ext cx="856973" cy="789499"/>
            <a:chOff x="9523125" y="1329375"/>
            <a:chExt cx="1238400" cy="783000"/>
          </a:xfrm>
        </p:grpSpPr>
        <p:sp>
          <p:nvSpPr>
            <p:cNvPr id="152" name="Google Shape;152;p18"/>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8"/>
          <p:cNvSpPr txBox="1"/>
          <p:nvPr/>
        </p:nvSpPr>
        <p:spPr>
          <a:xfrm>
            <a:off x="2104175" y="917900"/>
            <a:ext cx="40914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Rubik"/>
                <a:ea typeface="Rubik"/>
                <a:cs typeface="Rubik"/>
                <a:sym typeface="Rubik"/>
              </a:rPr>
              <a:t>Ruth Calista Paulina Sianipar</a:t>
            </a: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a:solidFill>
                  <a:schemeClr val="lt1"/>
                </a:solidFill>
                <a:latin typeface="Rubik"/>
                <a:ea typeface="Rubik"/>
                <a:cs typeface="Rubik"/>
                <a:sym typeface="Rubik"/>
              </a:rPr>
              <a:t>PG2FE1009</a:t>
            </a:r>
            <a:endParaRPr sz="1200">
              <a:solidFill>
                <a:schemeClr val="lt1"/>
              </a:solidFill>
              <a:latin typeface="Rubik"/>
              <a:ea typeface="Rubik"/>
              <a:cs typeface="Rubik"/>
              <a:sym typeface="Rubik"/>
            </a:endParaRPr>
          </a:p>
          <a:p>
            <a:pPr marL="0" lvl="0" indent="0" algn="l" rtl="0">
              <a:spcBef>
                <a:spcPts val="0"/>
              </a:spcBef>
              <a:spcAft>
                <a:spcPts val="0"/>
              </a:spcAft>
              <a:buNone/>
            </a:pP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a:solidFill>
                  <a:schemeClr val="lt1"/>
                </a:solidFill>
                <a:latin typeface="Rubik"/>
                <a:ea typeface="Rubik"/>
                <a:cs typeface="Rubik"/>
                <a:sym typeface="Rubik"/>
              </a:rPr>
              <a:t>ruthcalistas@gmail.com</a:t>
            </a:r>
            <a:endParaRPr sz="1200">
              <a:solidFill>
                <a:schemeClr val="lt1"/>
              </a:solidFill>
              <a:latin typeface="Rubik"/>
              <a:ea typeface="Rubik"/>
              <a:cs typeface="Rubik"/>
              <a:sym typeface="Rubik"/>
            </a:endParaRPr>
          </a:p>
          <a:p>
            <a:pPr marL="0" lvl="0" indent="0" algn="l" rtl="0">
              <a:spcBef>
                <a:spcPts val="0"/>
              </a:spcBef>
              <a:spcAft>
                <a:spcPts val="0"/>
              </a:spcAft>
              <a:buNone/>
            </a:pPr>
            <a:r>
              <a:rPr lang="en-GB" sz="1200" i="1">
                <a:solidFill>
                  <a:schemeClr val="lt1"/>
                </a:solidFill>
                <a:latin typeface="Rubik"/>
                <a:ea typeface="Rubik"/>
                <a:cs typeface="Rubik"/>
                <a:sym typeface="Rubik"/>
              </a:rPr>
              <a:t>https://www.linkedin.com/in/ruth-sianipar</a:t>
            </a:r>
            <a:endParaRPr sz="1200" i="1">
              <a:solidFill>
                <a:schemeClr val="lt1"/>
              </a:solidFill>
              <a:latin typeface="Rubik"/>
              <a:ea typeface="Rubik"/>
              <a:cs typeface="Rubik"/>
              <a:sym typeface="Rubik"/>
            </a:endParaRPr>
          </a:p>
        </p:txBody>
      </p:sp>
      <p:pic>
        <p:nvPicPr>
          <p:cNvPr id="157" name="Google Shape;157;p18"/>
          <p:cNvPicPr preferRelativeResize="0"/>
          <p:nvPr/>
        </p:nvPicPr>
        <p:blipFill rotWithShape="1">
          <a:blip r:embed="rId3">
            <a:alphaModFix/>
          </a:blip>
          <a:srcRect t="9" b="9"/>
          <a:stretch/>
        </p:blipFill>
        <p:spPr>
          <a:xfrm>
            <a:off x="7296850" y="2400425"/>
            <a:ext cx="1305600" cy="1305300"/>
          </a:xfrm>
          <a:prstGeom prst="ellipse">
            <a:avLst/>
          </a:prstGeom>
          <a:noFill/>
          <a:ln>
            <a:noFill/>
          </a:ln>
        </p:spPr>
      </p:pic>
      <p:sp>
        <p:nvSpPr>
          <p:cNvPr id="158" name="Google Shape;158;p18"/>
          <p:cNvSpPr txBox="1"/>
          <p:nvPr/>
        </p:nvSpPr>
        <p:spPr>
          <a:xfrm>
            <a:off x="2896025" y="2533375"/>
            <a:ext cx="4091400" cy="1108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GB" sz="1200">
                <a:solidFill>
                  <a:schemeClr val="lt1"/>
                </a:solidFill>
                <a:latin typeface="Rubik"/>
                <a:ea typeface="Rubik"/>
                <a:cs typeface="Rubik"/>
                <a:sym typeface="Rubik"/>
              </a:rPr>
              <a:t>Lia Nur Halimah</a:t>
            </a:r>
            <a:br>
              <a:rPr lang="en-GB" sz="1200">
                <a:solidFill>
                  <a:schemeClr val="lt1"/>
                </a:solidFill>
                <a:latin typeface="Rubik"/>
                <a:ea typeface="Rubik"/>
                <a:cs typeface="Rubik"/>
                <a:sym typeface="Rubik"/>
              </a:rPr>
            </a:br>
            <a:r>
              <a:rPr lang="en-GB" sz="1200">
                <a:solidFill>
                  <a:schemeClr val="lt1"/>
                </a:solidFill>
                <a:latin typeface="Rubik"/>
                <a:ea typeface="Rubik"/>
                <a:cs typeface="Rubik"/>
                <a:sym typeface="Rubik"/>
              </a:rPr>
              <a:t>KMG2FE2050</a:t>
            </a:r>
            <a:br>
              <a:rPr lang="en-GB" sz="1200">
                <a:solidFill>
                  <a:schemeClr val="lt1"/>
                </a:solidFill>
                <a:latin typeface="Rubik"/>
                <a:ea typeface="Rubik"/>
                <a:cs typeface="Rubik"/>
                <a:sym typeface="Rubik"/>
              </a:rPr>
            </a:br>
            <a:endParaRPr sz="1200">
              <a:solidFill>
                <a:schemeClr val="lt1"/>
              </a:solidFill>
              <a:latin typeface="Rubik"/>
              <a:ea typeface="Rubik"/>
              <a:cs typeface="Rubik"/>
              <a:sym typeface="Rubik"/>
            </a:endParaRPr>
          </a:p>
          <a:p>
            <a:pPr marL="0" lvl="0" indent="0" algn="r" rtl="0">
              <a:spcBef>
                <a:spcPts val="0"/>
              </a:spcBef>
              <a:spcAft>
                <a:spcPts val="0"/>
              </a:spcAft>
              <a:buNone/>
            </a:pPr>
            <a:r>
              <a:rPr lang="en-GB" sz="1200">
                <a:solidFill>
                  <a:schemeClr val="lt1"/>
                </a:solidFill>
                <a:latin typeface="Rubik"/>
                <a:ea typeface="Rubik"/>
                <a:cs typeface="Rubik"/>
                <a:sym typeface="Rubik"/>
              </a:rPr>
              <a:t>halimahlianur@gmail.com</a:t>
            </a:r>
            <a:endParaRPr sz="1200">
              <a:solidFill>
                <a:schemeClr val="lt1"/>
              </a:solidFill>
              <a:latin typeface="Rubik"/>
              <a:ea typeface="Rubik"/>
              <a:cs typeface="Rubik"/>
              <a:sym typeface="Rubik"/>
            </a:endParaRPr>
          </a:p>
          <a:p>
            <a:pPr marL="0" lvl="0" indent="0" algn="r" rtl="0">
              <a:spcBef>
                <a:spcPts val="0"/>
              </a:spcBef>
              <a:spcAft>
                <a:spcPts val="0"/>
              </a:spcAft>
              <a:buNone/>
            </a:pPr>
            <a:endParaRPr sz="1200" i="1">
              <a:solidFill>
                <a:schemeClr val="lt1"/>
              </a:solidFill>
              <a:latin typeface="Rubik"/>
              <a:ea typeface="Rubik"/>
              <a:cs typeface="Rubik"/>
              <a:sym typeface="Rubik"/>
            </a:endParaRPr>
          </a:p>
        </p:txBody>
      </p:sp>
      <p:pic>
        <p:nvPicPr>
          <p:cNvPr id="159" name="Google Shape;159;p18"/>
          <p:cNvPicPr preferRelativeResize="0"/>
          <p:nvPr/>
        </p:nvPicPr>
        <p:blipFill rotWithShape="1">
          <a:blip r:embed="rId4">
            <a:alphaModFix/>
          </a:blip>
          <a:srcRect l="36351" t="35067" r="34509" b="43082"/>
          <a:stretch/>
        </p:blipFill>
        <p:spPr>
          <a:xfrm>
            <a:off x="559150" y="819350"/>
            <a:ext cx="1305600" cy="13053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63"/>
        <p:cNvGrpSpPr/>
        <p:nvPr/>
      </p:nvGrpSpPr>
      <p:grpSpPr>
        <a:xfrm>
          <a:off x="0" y="0"/>
          <a:ext cx="0" cy="0"/>
          <a:chOff x="0" y="0"/>
          <a:chExt cx="0" cy="0"/>
        </a:xfrm>
      </p:grpSpPr>
      <p:sp>
        <p:nvSpPr>
          <p:cNvPr id="164" name="Google Shape;164;p19"/>
          <p:cNvSpPr txBox="1"/>
          <p:nvPr/>
        </p:nvSpPr>
        <p:spPr>
          <a:xfrm>
            <a:off x="580175" y="917550"/>
            <a:ext cx="48576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sz="2800" b="1">
                <a:solidFill>
                  <a:schemeClr val="lt1"/>
                </a:solidFill>
                <a:latin typeface="Rubik"/>
                <a:ea typeface="Rubik"/>
                <a:cs typeface="Rubik"/>
                <a:sym typeface="Rubik"/>
              </a:rPr>
              <a:t>Our Project</a:t>
            </a:r>
            <a:endParaRPr sz="4500" b="1">
              <a:solidFill>
                <a:schemeClr val="lt1"/>
              </a:solidFill>
              <a:latin typeface="Rubik"/>
              <a:ea typeface="Rubik"/>
              <a:cs typeface="Rubik"/>
              <a:sym typeface="Rubik"/>
            </a:endParaRPr>
          </a:p>
        </p:txBody>
      </p:sp>
      <p:grpSp>
        <p:nvGrpSpPr>
          <p:cNvPr id="165" name="Google Shape;165;p19"/>
          <p:cNvGrpSpPr/>
          <p:nvPr/>
        </p:nvGrpSpPr>
        <p:grpSpPr>
          <a:xfrm>
            <a:off x="-2131159" y="3484805"/>
            <a:ext cx="856973" cy="789499"/>
            <a:chOff x="9523125" y="1329375"/>
            <a:chExt cx="1238400" cy="783000"/>
          </a:xfrm>
        </p:grpSpPr>
        <p:sp>
          <p:nvSpPr>
            <p:cNvPr id="166" name="Google Shape;166;p19"/>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9"/>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0" name="Google Shape;170;p19"/>
          <p:cNvPicPr preferRelativeResize="0"/>
          <p:nvPr/>
        </p:nvPicPr>
        <p:blipFill>
          <a:blip r:embed="rId3">
            <a:alphaModFix/>
          </a:blip>
          <a:stretch>
            <a:fillRect/>
          </a:stretch>
        </p:blipFill>
        <p:spPr>
          <a:xfrm>
            <a:off x="5660850" y="2819525"/>
            <a:ext cx="3483150" cy="2323974"/>
          </a:xfrm>
          <a:prstGeom prst="rect">
            <a:avLst/>
          </a:prstGeom>
          <a:noFill/>
          <a:ln>
            <a:noFill/>
          </a:ln>
        </p:spPr>
      </p:pic>
      <p:sp>
        <p:nvSpPr>
          <p:cNvPr id="171" name="Google Shape;171;p19"/>
          <p:cNvSpPr txBox="1"/>
          <p:nvPr/>
        </p:nvSpPr>
        <p:spPr>
          <a:xfrm>
            <a:off x="580175" y="1636575"/>
            <a:ext cx="5962800" cy="1731600"/>
          </a:xfrm>
          <a:prstGeom prst="rect">
            <a:avLst/>
          </a:prstGeom>
          <a:noFill/>
          <a:ln>
            <a:noFill/>
          </a:ln>
        </p:spPr>
        <p:txBody>
          <a:bodyPr spcFirstLastPara="1" wrap="square" lIns="91425" tIns="91425" rIns="91425" bIns="91425" anchor="t" anchorCtr="0">
            <a:spAutoFit/>
          </a:bodyPr>
          <a:lstStyle/>
          <a:p>
            <a:pPr marL="0" marR="76200" lvl="0" indent="0" algn="l" rtl="0">
              <a:lnSpc>
                <a:spcPct val="150001"/>
              </a:lnSpc>
              <a:spcBef>
                <a:spcPts val="300"/>
              </a:spcBef>
              <a:spcAft>
                <a:spcPts val="0"/>
              </a:spcAft>
              <a:buNone/>
            </a:pPr>
            <a:r>
              <a:rPr lang="en-GB" b="1">
                <a:solidFill>
                  <a:schemeClr val="lt1"/>
                </a:solidFill>
                <a:latin typeface="Rubik"/>
                <a:ea typeface="Rubik"/>
                <a:cs typeface="Rubik"/>
                <a:sym typeface="Rubik"/>
              </a:rPr>
              <a:t>Sistem Citarum Harum</a:t>
            </a:r>
            <a:endParaRPr>
              <a:solidFill>
                <a:schemeClr val="lt1"/>
              </a:solidFill>
              <a:latin typeface="Rubik"/>
              <a:ea typeface="Rubik"/>
              <a:cs typeface="Rubik"/>
              <a:sym typeface="Rubik"/>
            </a:endParaRPr>
          </a:p>
          <a:p>
            <a:pPr marL="457200" marR="76200" lvl="0" indent="-317500" algn="l" rtl="0">
              <a:lnSpc>
                <a:spcPct val="150001"/>
              </a:lnSpc>
              <a:spcBef>
                <a:spcPts val="300"/>
              </a:spcBef>
              <a:spcAft>
                <a:spcPts val="0"/>
              </a:spcAft>
              <a:buClr>
                <a:schemeClr val="lt1"/>
              </a:buClr>
              <a:buSzPts val="1400"/>
              <a:buFont typeface="Rubik"/>
              <a:buChar char="●"/>
            </a:pPr>
            <a:r>
              <a:rPr lang="en-GB">
                <a:solidFill>
                  <a:schemeClr val="lt1"/>
                </a:solidFill>
                <a:latin typeface="Rubik"/>
                <a:ea typeface="Rubik"/>
                <a:cs typeface="Rubik"/>
                <a:sym typeface="Rubik"/>
              </a:rPr>
              <a:t>Sungai Citarum yang tercemar dan menyebabkan banjir di daerah Jawa Barat.</a:t>
            </a:r>
            <a:endParaRPr>
              <a:solidFill>
                <a:schemeClr val="lt1"/>
              </a:solidFill>
              <a:latin typeface="Rubik"/>
              <a:ea typeface="Rubik"/>
              <a:cs typeface="Rubik"/>
              <a:sym typeface="Rubik"/>
            </a:endParaRPr>
          </a:p>
          <a:p>
            <a:pPr marL="457200" marR="76200" lvl="0" indent="-317500" algn="l" rtl="0">
              <a:lnSpc>
                <a:spcPct val="150001"/>
              </a:lnSpc>
              <a:spcBef>
                <a:spcPts val="0"/>
              </a:spcBef>
              <a:spcAft>
                <a:spcPts val="0"/>
              </a:spcAft>
              <a:buClr>
                <a:schemeClr val="lt1"/>
              </a:buClr>
              <a:buSzPts val="1400"/>
              <a:buFont typeface="Rubik"/>
              <a:buChar char="●"/>
            </a:pPr>
            <a:r>
              <a:rPr lang="en-GB">
                <a:solidFill>
                  <a:schemeClr val="lt1"/>
                </a:solidFill>
                <a:latin typeface="Rubik"/>
                <a:ea typeface="Rubik"/>
                <a:cs typeface="Rubik"/>
                <a:sym typeface="Rubik"/>
              </a:rPr>
              <a:t>Memberikan Informasi akurat dan terkini tentang keadaan Sungai Citarum (secara </a:t>
            </a:r>
            <a:r>
              <a:rPr lang="en-GB" i="1">
                <a:solidFill>
                  <a:schemeClr val="lt1"/>
                </a:solidFill>
                <a:latin typeface="Rubik"/>
                <a:ea typeface="Rubik"/>
                <a:cs typeface="Rubik"/>
                <a:sym typeface="Rubik"/>
              </a:rPr>
              <a:t>realtime</a:t>
            </a:r>
            <a:r>
              <a:rPr lang="en-GB">
                <a:solidFill>
                  <a:schemeClr val="lt1"/>
                </a:solidFill>
                <a:latin typeface="Rubik"/>
                <a:ea typeface="Rubik"/>
                <a:cs typeface="Rubik"/>
                <a:sym typeface="Rubik"/>
              </a:rPr>
              <a:t>) melalui pH dan Ketinggian Air.</a:t>
            </a:r>
            <a:endParaRPr>
              <a:solidFill>
                <a:schemeClr val="lt1"/>
              </a:solidFill>
              <a:latin typeface="Rubik"/>
              <a:ea typeface="Rubik"/>
              <a:cs typeface="Rubik"/>
              <a:sym typeface="Rubik"/>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75"/>
        <p:cNvGrpSpPr/>
        <p:nvPr/>
      </p:nvGrpSpPr>
      <p:grpSpPr>
        <a:xfrm>
          <a:off x="0" y="0"/>
          <a:ext cx="0" cy="0"/>
          <a:chOff x="0" y="0"/>
          <a:chExt cx="0" cy="0"/>
        </a:xfrm>
      </p:grpSpPr>
      <p:sp>
        <p:nvSpPr>
          <p:cNvPr id="176" name="Google Shape;176;p20"/>
          <p:cNvSpPr txBox="1"/>
          <p:nvPr/>
        </p:nvSpPr>
        <p:spPr>
          <a:xfrm>
            <a:off x="4737775" y="108975"/>
            <a:ext cx="37353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spcBef>
                <a:spcPts val="0"/>
              </a:spcBef>
              <a:spcAft>
                <a:spcPts val="0"/>
              </a:spcAft>
              <a:buNone/>
            </a:pPr>
            <a:r>
              <a:rPr lang="en-GB" sz="2800" b="1">
                <a:solidFill>
                  <a:schemeClr val="lt1"/>
                </a:solidFill>
                <a:latin typeface="Rubik"/>
                <a:ea typeface="Rubik"/>
                <a:cs typeface="Rubik"/>
                <a:sym typeface="Rubik"/>
              </a:rPr>
              <a:t>Problem Statement</a:t>
            </a:r>
            <a:endParaRPr sz="4500" b="1">
              <a:solidFill>
                <a:schemeClr val="lt1"/>
              </a:solidFill>
              <a:latin typeface="Rubik"/>
              <a:ea typeface="Rubik"/>
              <a:cs typeface="Rubik"/>
              <a:sym typeface="Rubik"/>
            </a:endParaRPr>
          </a:p>
        </p:txBody>
      </p:sp>
      <p:grpSp>
        <p:nvGrpSpPr>
          <p:cNvPr id="177" name="Google Shape;177;p20"/>
          <p:cNvGrpSpPr/>
          <p:nvPr/>
        </p:nvGrpSpPr>
        <p:grpSpPr>
          <a:xfrm>
            <a:off x="-2131159" y="3484805"/>
            <a:ext cx="856973" cy="789499"/>
            <a:chOff x="9523125" y="1329375"/>
            <a:chExt cx="1238400" cy="783000"/>
          </a:xfrm>
        </p:grpSpPr>
        <p:sp>
          <p:nvSpPr>
            <p:cNvPr id="178" name="Google Shape;178;p20"/>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20"/>
          <p:cNvSpPr txBox="1"/>
          <p:nvPr/>
        </p:nvSpPr>
        <p:spPr>
          <a:xfrm>
            <a:off x="2588950" y="724575"/>
            <a:ext cx="6258300" cy="3551100"/>
          </a:xfrm>
          <a:prstGeom prst="rect">
            <a:avLst/>
          </a:prstGeom>
          <a:noFill/>
          <a:ln>
            <a:noFill/>
          </a:ln>
        </p:spPr>
        <p:txBody>
          <a:bodyPr spcFirstLastPara="1" wrap="square" lIns="91425" tIns="91425" rIns="91425" bIns="91425" anchor="t" anchorCtr="0">
            <a:spAutoFit/>
          </a:bodyPr>
          <a:lstStyle/>
          <a:p>
            <a:pPr marL="457200" marR="76200" lvl="0" indent="-317500" algn="l" rtl="0">
              <a:lnSpc>
                <a:spcPct val="150001"/>
              </a:lnSpc>
              <a:spcBef>
                <a:spcPts val="300"/>
              </a:spcBef>
              <a:spcAft>
                <a:spcPts val="0"/>
              </a:spcAft>
              <a:buClr>
                <a:schemeClr val="lt1"/>
              </a:buClr>
              <a:buSzPts val="1400"/>
              <a:buFont typeface="Rubik"/>
              <a:buChar char="●"/>
            </a:pPr>
            <a:r>
              <a:rPr lang="en-GB">
                <a:solidFill>
                  <a:schemeClr val="lt1"/>
                </a:solidFill>
                <a:latin typeface="Rubik"/>
                <a:ea typeface="Rubik"/>
                <a:cs typeface="Rubik"/>
                <a:sym typeface="Rubik"/>
              </a:rPr>
              <a:t>SMART Goals</a:t>
            </a:r>
            <a:endParaRPr>
              <a:solidFill>
                <a:schemeClr val="lt1"/>
              </a:solidFill>
              <a:latin typeface="Rubik"/>
              <a:ea typeface="Rubik"/>
              <a:cs typeface="Rubik"/>
              <a:sym typeface="Rubik"/>
            </a:endParaRPr>
          </a:p>
          <a:p>
            <a:pPr marL="914400" marR="76200" lvl="0" indent="-317500" algn="l" rtl="0">
              <a:lnSpc>
                <a:spcPct val="150001"/>
              </a:lnSpc>
              <a:spcBef>
                <a:spcPts val="0"/>
              </a:spcBef>
              <a:spcAft>
                <a:spcPts val="0"/>
              </a:spcAft>
              <a:buClr>
                <a:schemeClr val="lt1"/>
              </a:buClr>
              <a:buSzPts val="1400"/>
              <a:buFont typeface="Rubik"/>
              <a:buChar char="❏"/>
            </a:pPr>
            <a:r>
              <a:rPr lang="en-GB">
                <a:solidFill>
                  <a:schemeClr val="lt1"/>
                </a:solidFill>
                <a:latin typeface="Rubik"/>
                <a:ea typeface="Rubik"/>
                <a:cs typeface="Rubik"/>
                <a:sym typeface="Rubik"/>
              </a:rPr>
              <a:t>Specific</a:t>
            </a:r>
            <a:endParaRPr>
              <a:solidFill>
                <a:schemeClr val="lt1"/>
              </a:solidFill>
              <a:latin typeface="Rubik"/>
              <a:ea typeface="Rubik"/>
              <a:cs typeface="Rubik"/>
              <a:sym typeface="Rubik"/>
            </a:endParaRPr>
          </a:p>
          <a:p>
            <a:pPr marL="0" lvl="0" indent="0" algn="just" rtl="0">
              <a:lnSpc>
                <a:spcPct val="115000"/>
              </a:lnSpc>
              <a:spcBef>
                <a:spcPts val="300"/>
              </a:spcBef>
              <a:spcAft>
                <a:spcPts val="0"/>
              </a:spcAft>
              <a:buNone/>
            </a:pPr>
            <a:r>
              <a:rPr lang="en-GB" sz="1200">
                <a:solidFill>
                  <a:schemeClr val="lt1"/>
                </a:solidFill>
                <a:latin typeface="Rubik"/>
                <a:ea typeface="Rubik"/>
                <a:cs typeface="Rubik"/>
                <a:sym typeface="Rubik"/>
              </a:rPr>
              <a:t>Sungai Citarum masih dikategorikan sebagai sungai yang tercemar berat (BPLHD, 2013). Sungai yang tercemar berat menandakan kualitas air sungai yang buruk. Penurunan kualitas air Sungai Citarum diakibatkan oleh tingginya pencemar yang masuk ke dalam sungai yang dapat berasal dari kegiatan manusia berupa aktivitas pertanian, peternakan, perikanan, industri dan kegiatan domestik. </a:t>
            </a:r>
            <a:endParaRPr>
              <a:solidFill>
                <a:schemeClr val="lt1"/>
              </a:solidFill>
              <a:latin typeface="Rubik"/>
              <a:ea typeface="Rubik"/>
              <a:cs typeface="Rubik"/>
              <a:sym typeface="Rubik"/>
            </a:endParaRPr>
          </a:p>
          <a:p>
            <a:pPr marL="914400" marR="76200" lvl="0" indent="-317500" algn="l" rtl="0">
              <a:lnSpc>
                <a:spcPct val="150001"/>
              </a:lnSpc>
              <a:spcBef>
                <a:spcPts val="1200"/>
              </a:spcBef>
              <a:spcAft>
                <a:spcPts val="0"/>
              </a:spcAft>
              <a:buClr>
                <a:schemeClr val="lt1"/>
              </a:buClr>
              <a:buSzPts val="1400"/>
              <a:buFont typeface="Rubik"/>
              <a:buChar char="❏"/>
            </a:pPr>
            <a:r>
              <a:rPr lang="en-GB">
                <a:solidFill>
                  <a:schemeClr val="lt1"/>
                </a:solidFill>
                <a:latin typeface="Rubik"/>
                <a:ea typeface="Rubik"/>
                <a:cs typeface="Rubik"/>
                <a:sym typeface="Rubik"/>
              </a:rPr>
              <a:t>Measureable</a:t>
            </a:r>
            <a:endParaRPr>
              <a:solidFill>
                <a:schemeClr val="lt1"/>
              </a:solidFill>
              <a:latin typeface="Rubik"/>
              <a:ea typeface="Rubik"/>
              <a:cs typeface="Rubik"/>
              <a:sym typeface="Rubik"/>
            </a:endParaRPr>
          </a:p>
          <a:p>
            <a:pPr marL="0" lvl="0" indent="0" algn="just" rtl="0">
              <a:lnSpc>
                <a:spcPct val="115000"/>
              </a:lnSpc>
              <a:spcBef>
                <a:spcPts val="300"/>
              </a:spcBef>
              <a:spcAft>
                <a:spcPts val="0"/>
              </a:spcAft>
              <a:buNone/>
            </a:pPr>
            <a:r>
              <a:rPr lang="en-GB" sz="1200">
                <a:solidFill>
                  <a:schemeClr val="lt1"/>
                </a:solidFill>
                <a:latin typeface="Rubik"/>
                <a:ea typeface="Rubik"/>
                <a:cs typeface="Rubik"/>
                <a:sym typeface="Rubik"/>
              </a:rPr>
              <a:t>Dalam perancangan sistem membutuhkan sensor ultrasonic, sensor turbidity, sensor pH, NodeMCU ESP8266, serta adaptor sebagai hardware. Sedangkan untuk software berupa website yang dibuat menggunakan bahasa pemrograman JavaScript, database menggunakan Firebase, serta Arduino IDE.</a:t>
            </a:r>
            <a:endParaRPr>
              <a:solidFill>
                <a:schemeClr val="lt1"/>
              </a:solidFill>
              <a:latin typeface="Rubik"/>
              <a:ea typeface="Rubik"/>
              <a:cs typeface="Rubik"/>
              <a:sym typeface="Rubik"/>
            </a:endParaRPr>
          </a:p>
          <a:p>
            <a:pPr marL="457200" marR="76200" lvl="0" indent="0" algn="l" rtl="0">
              <a:lnSpc>
                <a:spcPct val="150001"/>
              </a:lnSpc>
              <a:spcBef>
                <a:spcPts val="300"/>
              </a:spcBef>
              <a:spcAft>
                <a:spcPts val="300"/>
              </a:spcAft>
              <a:buNone/>
            </a:pPr>
            <a:endParaRPr>
              <a:solidFill>
                <a:schemeClr val="lt1"/>
              </a:solidFill>
              <a:latin typeface="Rubik"/>
              <a:ea typeface="Rubik"/>
              <a:cs typeface="Rubik"/>
              <a:sym typeface="Rubik"/>
            </a:endParaRPr>
          </a:p>
        </p:txBody>
      </p:sp>
      <p:pic>
        <p:nvPicPr>
          <p:cNvPr id="183" name="Google Shape;183;p20"/>
          <p:cNvPicPr preferRelativeResize="0"/>
          <p:nvPr/>
        </p:nvPicPr>
        <p:blipFill>
          <a:blip r:embed="rId3">
            <a:alphaModFix/>
          </a:blip>
          <a:stretch>
            <a:fillRect/>
          </a:stretch>
        </p:blipFill>
        <p:spPr>
          <a:xfrm>
            <a:off x="0" y="2184700"/>
            <a:ext cx="2874724" cy="28747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87"/>
        <p:cNvGrpSpPr/>
        <p:nvPr/>
      </p:nvGrpSpPr>
      <p:grpSpPr>
        <a:xfrm>
          <a:off x="0" y="0"/>
          <a:ext cx="0" cy="0"/>
          <a:chOff x="0" y="0"/>
          <a:chExt cx="0" cy="0"/>
        </a:xfrm>
      </p:grpSpPr>
      <p:sp>
        <p:nvSpPr>
          <p:cNvPr id="188" name="Google Shape;188;p21"/>
          <p:cNvSpPr txBox="1"/>
          <p:nvPr/>
        </p:nvSpPr>
        <p:spPr>
          <a:xfrm>
            <a:off x="4737775" y="108975"/>
            <a:ext cx="37353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spcBef>
                <a:spcPts val="0"/>
              </a:spcBef>
              <a:spcAft>
                <a:spcPts val="0"/>
              </a:spcAft>
              <a:buNone/>
            </a:pPr>
            <a:r>
              <a:rPr lang="en-GB" sz="2800" b="1">
                <a:solidFill>
                  <a:schemeClr val="lt1"/>
                </a:solidFill>
                <a:latin typeface="Rubik"/>
                <a:ea typeface="Rubik"/>
                <a:cs typeface="Rubik"/>
                <a:sym typeface="Rubik"/>
              </a:rPr>
              <a:t>Problem Statement</a:t>
            </a:r>
            <a:endParaRPr sz="4500" b="1">
              <a:solidFill>
                <a:schemeClr val="lt1"/>
              </a:solidFill>
              <a:latin typeface="Rubik"/>
              <a:ea typeface="Rubik"/>
              <a:cs typeface="Rubik"/>
              <a:sym typeface="Rubik"/>
            </a:endParaRPr>
          </a:p>
        </p:txBody>
      </p:sp>
      <p:grpSp>
        <p:nvGrpSpPr>
          <p:cNvPr id="189" name="Google Shape;189;p21"/>
          <p:cNvGrpSpPr/>
          <p:nvPr/>
        </p:nvGrpSpPr>
        <p:grpSpPr>
          <a:xfrm>
            <a:off x="-2131159" y="3484805"/>
            <a:ext cx="856973" cy="789499"/>
            <a:chOff x="9523125" y="1329375"/>
            <a:chExt cx="1238400" cy="783000"/>
          </a:xfrm>
        </p:grpSpPr>
        <p:sp>
          <p:nvSpPr>
            <p:cNvPr id="190" name="Google Shape;190;p21"/>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1"/>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1"/>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21"/>
          <p:cNvSpPr txBox="1"/>
          <p:nvPr/>
        </p:nvSpPr>
        <p:spPr>
          <a:xfrm>
            <a:off x="2588950" y="724575"/>
            <a:ext cx="6258300" cy="3089100"/>
          </a:xfrm>
          <a:prstGeom prst="rect">
            <a:avLst/>
          </a:prstGeom>
          <a:noFill/>
          <a:ln>
            <a:noFill/>
          </a:ln>
        </p:spPr>
        <p:txBody>
          <a:bodyPr spcFirstLastPara="1" wrap="square" lIns="91425" tIns="91425" rIns="91425" bIns="91425" anchor="t" anchorCtr="0">
            <a:spAutoFit/>
          </a:bodyPr>
          <a:lstStyle/>
          <a:p>
            <a:pPr marL="914400" marR="76200" lvl="0" indent="-317500" algn="l" rtl="0">
              <a:lnSpc>
                <a:spcPct val="150001"/>
              </a:lnSpc>
              <a:spcBef>
                <a:spcPts val="300"/>
              </a:spcBef>
              <a:spcAft>
                <a:spcPts val="0"/>
              </a:spcAft>
              <a:buClr>
                <a:schemeClr val="lt1"/>
              </a:buClr>
              <a:buSzPts val="1400"/>
              <a:buFont typeface="Rubik"/>
              <a:buChar char="❏"/>
            </a:pPr>
            <a:r>
              <a:rPr lang="en-GB">
                <a:solidFill>
                  <a:schemeClr val="lt1"/>
                </a:solidFill>
                <a:latin typeface="Rubik"/>
                <a:ea typeface="Rubik"/>
                <a:cs typeface="Rubik"/>
                <a:sym typeface="Rubik"/>
              </a:rPr>
              <a:t>Achievable</a:t>
            </a:r>
            <a:endParaRPr>
              <a:solidFill>
                <a:schemeClr val="lt1"/>
              </a:solidFill>
              <a:latin typeface="Rubik"/>
              <a:ea typeface="Rubik"/>
              <a:cs typeface="Rubik"/>
              <a:sym typeface="Rubik"/>
            </a:endParaRPr>
          </a:p>
          <a:p>
            <a:pPr marL="0" lvl="0" indent="0" algn="just" rtl="0">
              <a:lnSpc>
                <a:spcPct val="115000"/>
              </a:lnSpc>
              <a:spcBef>
                <a:spcPts val="300"/>
              </a:spcBef>
              <a:spcAft>
                <a:spcPts val="0"/>
              </a:spcAft>
              <a:buNone/>
            </a:pPr>
            <a:r>
              <a:rPr lang="en-GB" sz="1200">
                <a:solidFill>
                  <a:schemeClr val="lt1"/>
                </a:solidFill>
                <a:latin typeface="Rubik"/>
                <a:ea typeface="Rubik"/>
                <a:cs typeface="Rubik"/>
                <a:sym typeface="Rubik"/>
              </a:rPr>
              <a:t>Pengujian dilakukan untuk mengukur kadar nilai pH, kekeruhan dan ketinggian air yang dilakukan di Sungai Citarum Kabupaten Bandung secara </a:t>
            </a:r>
            <a:r>
              <a:rPr lang="en-GB" sz="1200" i="1">
                <a:solidFill>
                  <a:schemeClr val="lt1"/>
                </a:solidFill>
                <a:latin typeface="Rubik"/>
                <a:ea typeface="Rubik"/>
                <a:cs typeface="Rubik"/>
                <a:sym typeface="Rubik"/>
              </a:rPr>
              <a:t>realtime. </a:t>
            </a:r>
            <a:br>
              <a:rPr lang="en-GB" sz="1200" i="1">
                <a:solidFill>
                  <a:schemeClr val="lt1"/>
                </a:solidFill>
                <a:latin typeface="Rubik"/>
                <a:ea typeface="Rubik"/>
                <a:cs typeface="Rubik"/>
                <a:sym typeface="Rubik"/>
              </a:rPr>
            </a:br>
            <a:endParaRPr>
              <a:solidFill>
                <a:schemeClr val="lt1"/>
              </a:solidFill>
              <a:latin typeface="Rubik"/>
              <a:ea typeface="Rubik"/>
              <a:cs typeface="Rubik"/>
              <a:sym typeface="Rubik"/>
            </a:endParaRPr>
          </a:p>
          <a:p>
            <a:pPr marL="914400" marR="76200" lvl="0" indent="-317500" algn="l" rtl="0">
              <a:lnSpc>
                <a:spcPct val="150001"/>
              </a:lnSpc>
              <a:spcBef>
                <a:spcPts val="300"/>
              </a:spcBef>
              <a:spcAft>
                <a:spcPts val="0"/>
              </a:spcAft>
              <a:buClr>
                <a:schemeClr val="lt1"/>
              </a:buClr>
              <a:buSzPts val="1400"/>
              <a:buFont typeface="Rubik"/>
              <a:buChar char="❏"/>
            </a:pPr>
            <a:r>
              <a:rPr lang="en-GB">
                <a:solidFill>
                  <a:schemeClr val="lt1"/>
                </a:solidFill>
                <a:latin typeface="Rubik"/>
                <a:ea typeface="Rubik"/>
                <a:cs typeface="Rubik"/>
                <a:sym typeface="Rubik"/>
              </a:rPr>
              <a:t>Relevant</a:t>
            </a:r>
            <a:endParaRPr>
              <a:solidFill>
                <a:schemeClr val="lt1"/>
              </a:solidFill>
              <a:latin typeface="Rubik"/>
              <a:ea typeface="Rubik"/>
              <a:cs typeface="Rubik"/>
              <a:sym typeface="Rubik"/>
            </a:endParaRPr>
          </a:p>
          <a:p>
            <a:pPr marL="0" lvl="0" indent="0" algn="just" rtl="0">
              <a:lnSpc>
                <a:spcPct val="115000"/>
              </a:lnSpc>
              <a:spcBef>
                <a:spcPts val="300"/>
              </a:spcBef>
              <a:spcAft>
                <a:spcPts val="0"/>
              </a:spcAft>
              <a:buNone/>
            </a:pPr>
            <a:r>
              <a:rPr lang="en-GB" sz="1200">
                <a:solidFill>
                  <a:schemeClr val="lt1"/>
                </a:solidFill>
                <a:latin typeface="Rubik"/>
                <a:ea typeface="Rubik"/>
                <a:cs typeface="Rubik"/>
                <a:sym typeface="Rubik"/>
              </a:rPr>
              <a:t>Meminimalisasi kerugian akibat luapan yang dihasilkan oleh Sungai Citarum selalu mengakibatkan banjir di beberapa daerah sehingga merugikan secara material. </a:t>
            </a:r>
            <a:br>
              <a:rPr lang="en-GB" sz="1200">
                <a:solidFill>
                  <a:schemeClr val="lt1"/>
                </a:solidFill>
                <a:latin typeface="Rubik"/>
                <a:ea typeface="Rubik"/>
                <a:cs typeface="Rubik"/>
                <a:sym typeface="Rubik"/>
              </a:rPr>
            </a:br>
            <a:endParaRPr>
              <a:solidFill>
                <a:schemeClr val="lt1"/>
              </a:solidFill>
              <a:latin typeface="Rubik"/>
              <a:ea typeface="Rubik"/>
              <a:cs typeface="Rubik"/>
              <a:sym typeface="Rubik"/>
            </a:endParaRPr>
          </a:p>
          <a:p>
            <a:pPr marL="914400" marR="76200" lvl="0" indent="-317500" algn="l" rtl="0">
              <a:lnSpc>
                <a:spcPct val="150001"/>
              </a:lnSpc>
              <a:spcBef>
                <a:spcPts val="300"/>
              </a:spcBef>
              <a:spcAft>
                <a:spcPts val="0"/>
              </a:spcAft>
              <a:buClr>
                <a:schemeClr val="lt1"/>
              </a:buClr>
              <a:buSzPts val="1400"/>
              <a:buFont typeface="Rubik"/>
              <a:buChar char="❏"/>
            </a:pPr>
            <a:r>
              <a:rPr lang="en-GB">
                <a:solidFill>
                  <a:schemeClr val="lt1"/>
                </a:solidFill>
                <a:latin typeface="Rubik"/>
                <a:ea typeface="Rubik"/>
                <a:cs typeface="Rubik"/>
                <a:sym typeface="Rubik"/>
              </a:rPr>
              <a:t>Time Bound</a:t>
            </a:r>
            <a:endParaRPr>
              <a:solidFill>
                <a:schemeClr val="lt1"/>
              </a:solidFill>
              <a:latin typeface="Rubik"/>
              <a:ea typeface="Rubik"/>
              <a:cs typeface="Rubik"/>
              <a:sym typeface="Rubik"/>
            </a:endParaRPr>
          </a:p>
          <a:p>
            <a:pPr marL="0" lvl="0" indent="0" algn="just" rtl="0">
              <a:lnSpc>
                <a:spcPct val="115000"/>
              </a:lnSpc>
              <a:spcBef>
                <a:spcPts val="300"/>
              </a:spcBef>
              <a:spcAft>
                <a:spcPts val="0"/>
              </a:spcAft>
              <a:buNone/>
            </a:pPr>
            <a:r>
              <a:rPr lang="en-GB" sz="1200">
                <a:solidFill>
                  <a:schemeClr val="lt1"/>
                </a:solidFill>
              </a:rPr>
              <a:t>Pengerjaan </a:t>
            </a:r>
            <a:r>
              <a:rPr lang="en-GB" sz="1200" i="1">
                <a:solidFill>
                  <a:schemeClr val="lt1"/>
                </a:solidFill>
              </a:rPr>
              <a:t>project</a:t>
            </a:r>
            <a:r>
              <a:rPr lang="en-GB" sz="1200">
                <a:solidFill>
                  <a:schemeClr val="lt1"/>
                </a:solidFill>
              </a:rPr>
              <a:t> ini dilakukan selama 60 hari dengan pengerjaan proposal, perancangan </a:t>
            </a:r>
            <a:r>
              <a:rPr lang="en-GB" sz="1200" i="1">
                <a:solidFill>
                  <a:schemeClr val="lt1"/>
                </a:solidFill>
              </a:rPr>
              <a:t>software</a:t>
            </a:r>
            <a:r>
              <a:rPr lang="en-GB" sz="1200">
                <a:solidFill>
                  <a:schemeClr val="lt1"/>
                </a:solidFill>
              </a:rPr>
              <a:t> dan </a:t>
            </a:r>
            <a:r>
              <a:rPr lang="en-GB" sz="1200" i="1">
                <a:solidFill>
                  <a:schemeClr val="lt1"/>
                </a:solidFill>
              </a:rPr>
              <a:t>database </a:t>
            </a:r>
            <a:r>
              <a:rPr lang="en-GB" sz="1200">
                <a:solidFill>
                  <a:schemeClr val="lt1"/>
                </a:solidFill>
              </a:rPr>
              <a:t>serta perancangan </a:t>
            </a:r>
            <a:r>
              <a:rPr lang="en-GB" sz="1200" i="1">
                <a:solidFill>
                  <a:schemeClr val="lt1"/>
                </a:solidFill>
              </a:rPr>
              <a:t>IoT </a:t>
            </a:r>
            <a:r>
              <a:rPr lang="en-GB" sz="1200">
                <a:solidFill>
                  <a:schemeClr val="lt1"/>
                </a:solidFill>
              </a:rPr>
              <a:t>sebagai </a:t>
            </a:r>
            <a:r>
              <a:rPr lang="en-GB" sz="1200" i="1">
                <a:solidFill>
                  <a:schemeClr val="lt1"/>
                </a:solidFill>
              </a:rPr>
              <a:t>hardware</a:t>
            </a:r>
            <a:r>
              <a:rPr lang="en-GB" sz="1200">
                <a:solidFill>
                  <a:schemeClr val="lt1"/>
                </a:solidFill>
              </a:rPr>
              <a:t>.</a:t>
            </a:r>
            <a:endParaRPr>
              <a:solidFill>
                <a:schemeClr val="lt1"/>
              </a:solidFill>
            </a:endParaRPr>
          </a:p>
        </p:txBody>
      </p:sp>
      <p:pic>
        <p:nvPicPr>
          <p:cNvPr id="195" name="Google Shape;195;p21"/>
          <p:cNvPicPr preferRelativeResize="0"/>
          <p:nvPr/>
        </p:nvPicPr>
        <p:blipFill>
          <a:blip r:embed="rId3">
            <a:alphaModFix/>
          </a:blip>
          <a:stretch>
            <a:fillRect/>
          </a:stretch>
        </p:blipFill>
        <p:spPr>
          <a:xfrm>
            <a:off x="0" y="2184700"/>
            <a:ext cx="2874724" cy="2874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529C"/>
        </a:solidFill>
        <a:effectLst/>
      </p:bgPr>
    </p:bg>
    <p:spTree>
      <p:nvGrpSpPr>
        <p:cNvPr id="1" name="Shape 199"/>
        <p:cNvGrpSpPr/>
        <p:nvPr/>
      </p:nvGrpSpPr>
      <p:grpSpPr>
        <a:xfrm>
          <a:off x="0" y="0"/>
          <a:ext cx="0" cy="0"/>
          <a:chOff x="0" y="0"/>
          <a:chExt cx="0" cy="0"/>
        </a:xfrm>
      </p:grpSpPr>
      <p:sp>
        <p:nvSpPr>
          <p:cNvPr id="200" name="Google Shape;200;p22"/>
          <p:cNvSpPr txBox="1"/>
          <p:nvPr/>
        </p:nvSpPr>
        <p:spPr>
          <a:xfrm>
            <a:off x="2293500" y="282025"/>
            <a:ext cx="6323700" cy="615600"/>
          </a:xfrm>
          <a:prstGeom prst="rect">
            <a:avLst/>
          </a:prstGeom>
          <a:noFill/>
          <a:ln>
            <a:noFill/>
          </a:ln>
          <a:effectLst>
            <a:outerShdw blurRad="57150" dist="19050" dir="5400000" algn="bl" rotWithShape="0">
              <a:srgbClr val="000000">
                <a:alpha val="15000"/>
              </a:srgbClr>
            </a:outerShdw>
          </a:effectLst>
        </p:spPr>
        <p:txBody>
          <a:bodyPr spcFirstLastPara="1" wrap="square" lIns="91425" tIns="91425" rIns="91425" bIns="91425" anchor="t" anchorCtr="0">
            <a:spAutoFit/>
          </a:bodyPr>
          <a:lstStyle/>
          <a:p>
            <a:pPr marL="0" lvl="0" indent="0" algn="r" rtl="0">
              <a:lnSpc>
                <a:spcPct val="115000"/>
              </a:lnSpc>
              <a:spcBef>
                <a:spcPts val="1800"/>
              </a:spcBef>
              <a:spcAft>
                <a:spcPts val="400"/>
              </a:spcAft>
              <a:buNone/>
            </a:pPr>
            <a:r>
              <a:rPr lang="en-GB" sz="2800" b="1">
                <a:solidFill>
                  <a:schemeClr val="lt1"/>
                </a:solidFill>
                <a:latin typeface="Rubik"/>
                <a:ea typeface="Rubik"/>
                <a:cs typeface="Rubik"/>
                <a:sym typeface="Rubik"/>
              </a:rPr>
              <a:t>Project Goals </a:t>
            </a:r>
            <a:endParaRPr sz="2800" b="1">
              <a:solidFill>
                <a:schemeClr val="lt1"/>
              </a:solidFill>
              <a:latin typeface="Rubik"/>
              <a:ea typeface="Rubik"/>
              <a:cs typeface="Rubik"/>
              <a:sym typeface="Rubik"/>
            </a:endParaRPr>
          </a:p>
        </p:txBody>
      </p:sp>
      <p:grpSp>
        <p:nvGrpSpPr>
          <p:cNvPr id="201" name="Google Shape;201;p22"/>
          <p:cNvGrpSpPr/>
          <p:nvPr/>
        </p:nvGrpSpPr>
        <p:grpSpPr>
          <a:xfrm>
            <a:off x="-2131159" y="3484805"/>
            <a:ext cx="856973" cy="789499"/>
            <a:chOff x="9523125" y="1329375"/>
            <a:chExt cx="1238400" cy="783000"/>
          </a:xfrm>
        </p:grpSpPr>
        <p:sp>
          <p:nvSpPr>
            <p:cNvPr id="202" name="Google Shape;202;p22"/>
            <p:cNvSpPr/>
            <p:nvPr/>
          </p:nvSpPr>
          <p:spPr>
            <a:xfrm>
              <a:off x="9866625" y="1329375"/>
              <a:ext cx="551400" cy="783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9749175" y="1413075"/>
              <a:ext cx="786300" cy="61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9645225" y="1512975"/>
              <a:ext cx="994200" cy="41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9523125" y="1594275"/>
              <a:ext cx="1238400" cy="25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22"/>
          <p:cNvSpPr txBox="1"/>
          <p:nvPr/>
        </p:nvSpPr>
        <p:spPr>
          <a:xfrm>
            <a:off x="2654400" y="1098775"/>
            <a:ext cx="5962800" cy="2752500"/>
          </a:xfrm>
          <a:prstGeom prst="rect">
            <a:avLst/>
          </a:prstGeom>
          <a:noFill/>
          <a:ln>
            <a:noFill/>
          </a:ln>
        </p:spPr>
        <p:txBody>
          <a:bodyPr spcFirstLastPara="1" wrap="square" lIns="91425" tIns="91425" rIns="91425" bIns="91425" anchor="t" anchorCtr="0">
            <a:spAutoFit/>
          </a:bodyPr>
          <a:lstStyle/>
          <a:p>
            <a:pPr marL="457200" lvl="0" indent="-317500" algn="just" rtl="0">
              <a:lnSpc>
                <a:spcPct val="115000"/>
              </a:lnSpc>
              <a:spcBef>
                <a:spcPts val="1400"/>
              </a:spcBef>
              <a:spcAft>
                <a:spcPts val="0"/>
              </a:spcAft>
              <a:buClr>
                <a:schemeClr val="lt1"/>
              </a:buClr>
              <a:buSzPts val="1400"/>
              <a:buFont typeface="Rubik"/>
              <a:buChar char="●"/>
            </a:pPr>
            <a:r>
              <a:rPr lang="en-GB" b="1">
                <a:solidFill>
                  <a:schemeClr val="lt1"/>
                </a:solidFill>
                <a:latin typeface="Rubik"/>
                <a:ea typeface="Rubik"/>
                <a:cs typeface="Rubik"/>
                <a:sym typeface="Rubik"/>
              </a:rPr>
              <a:t>Memberi Informasi Kualitas Air</a:t>
            </a:r>
            <a:br>
              <a:rPr lang="en-GB">
                <a:solidFill>
                  <a:schemeClr val="lt1"/>
                </a:solidFill>
                <a:latin typeface="Rubik"/>
                <a:ea typeface="Rubik"/>
                <a:cs typeface="Rubik"/>
                <a:sym typeface="Rubik"/>
              </a:rPr>
            </a:br>
            <a:r>
              <a:rPr lang="en-GB" sz="1200">
                <a:solidFill>
                  <a:schemeClr val="lt1"/>
                </a:solidFill>
                <a:latin typeface="Rubik"/>
                <a:ea typeface="Rubik"/>
                <a:cs typeface="Rubik"/>
                <a:sym typeface="Rubik"/>
              </a:rPr>
              <a:t>IoT akan mengukur kualitas air (melalui pH) yang akan ditampilkan.</a:t>
            </a:r>
            <a:br>
              <a:rPr lang="en-GB" b="1">
                <a:solidFill>
                  <a:schemeClr val="lt1"/>
                </a:solidFill>
                <a:latin typeface="Rubik"/>
                <a:ea typeface="Rubik"/>
                <a:cs typeface="Rubik"/>
                <a:sym typeface="Rubik"/>
              </a:rPr>
            </a:b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Memberi Informasi Ketinggian Air </a:t>
            </a:r>
            <a:br>
              <a:rPr lang="en-GB" b="1">
                <a:solidFill>
                  <a:schemeClr val="lt1"/>
                </a:solidFill>
                <a:latin typeface="Rubik"/>
                <a:ea typeface="Rubik"/>
                <a:cs typeface="Rubik"/>
                <a:sym typeface="Rubik"/>
              </a:rPr>
            </a:br>
            <a:r>
              <a:rPr lang="en-GB" sz="1200">
                <a:solidFill>
                  <a:schemeClr val="lt1"/>
                </a:solidFill>
                <a:latin typeface="Rubik"/>
                <a:ea typeface="Rubik"/>
                <a:cs typeface="Rubik"/>
                <a:sym typeface="Rubik"/>
              </a:rPr>
              <a:t>Sama seperti sebelumnya, IoT akan memberikan informasi ketinggian air secara </a:t>
            </a:r>
            <a:r>
              <a:rPr lang="en-GB" sz="1200" i="1">
                <a:solidFill>
                  <a:schemeClr val="lt1"/>
                </a:solidFill>
                <a:latin typeface="Rubik"/>
                <a:ea typeface="Rubik"/>
                <a:cs typeface="Rubik"/>
                <a:sym typeface="Rubik"/>
              </a:rPr>
              <a:t>realtime</a:t>
            </a:r>
            <a:r>
              <a:rPr lang="en-GB" sz="1200">
                <a:solidFill>
                  <a:schemeClr val="lt1"/>
                </a:solidFill>
                <a:latin typeface="Rubik"/>
                <a:ea typeface="Rubik"/>
                <a:cs typeface="Rubik"/>
                <a:sym typeface="Rubik"/>
              </a:rPr>
              <a:t> yang akan ditampilkan pada </a:t>
            </a:r>
            <a:r>
              <a:rPr lang="en-GB" sz="1200" i="1">
                <a:solidFill>
                  <a:schemeClr val="lt1"/>
                </a:solidFill>
                <a:latin typeface="Rubik"/>
                <a:ea typeface="Rubik"/>
                <a:cs typeface="Rubik"/>
                <a:sym typeface="Rubik"/>
              </a:rPr>
              <a:t>website</a:t>
            </a:r>
            <a:r>
              <a:rPr lang="en-GB" sz="1200">
                <a:solidFill>
                  <a:schemeClr val="lt1"/>
                </a:solidFill>
                <a:latin typeface="Rubik"/>
                <a:ea typeface="Rubik"/>
                <a:cs typeface="Rubik"/>
                <a:sym typeface="Rubik"/>
              </a:rPr>
              <a:t>.</a:t>
            </a:r>
            <a:br>
              <a:rPr lang="en-GB" b="1">
                <a:solidFill>
                  <a:schemeClr val="lt1"/>
                </a:solidFill>
                <a:latin typeface="Rubik"/>
                <a:ea typeface="Rubik"/>
                <a:cs typeface="Rubik"/>
                <a:sym typeface="Rubik"/>
              </a:rPr>
            </a:br>
            <a:endParaRPr b="1">
              <a:solidFill>
                <a:schemeClr val="lt1"/>
              </a:solidFill>
              <a:latin typeface="Rubik"/>
              <a:ea typeface="Rubik"/>
              <a:cs typeface="Rubik"/>
              <a:sym typeface="Rubik"/>
            </a:endParaRPr>
          </a:p>
          <a:p>
            <a:pPr marL="457200" lvl="0" indent="-317500" algn="just" rtl="0">
              <a:lnSpc>
                <a:spcPct val="115000"/>
              </a:lnSpc>
              <a:spcBef>
                <a:spcPts val="0"/>
              </a:spcBef>
              <a:spcAft>
                <a:spcPts val="0"/>
              </a:spcAft>
              <a:buClr>
                <a:schemeClr val="lt1"/>
              </a:buClr>
              <a:buSzPts val="1400"/>
              <a:buFont typeface="Rubik"/>
              <a:buChar char="●"/>
            </a:pPr>
            <a:r>
              <a:rPr lang="en-GB" b="1">
                <a:solidFill>
                  <a:schemeClr val="lt1"/>
                </a:solidFill>
                <a:latin typeface="Rubik"/>
                <a:ea typeface="Rubik"/>
                <a:cs typeface="Rubik"/>
                <a:sym typeface="Rubik"/>
              </a:rPr>
              <a:t>Memberi Informasi Terkait</a:t>
            </a:r>
            <a:br>
              <a:rPr lang="en-GB">
                <a:solidFill>
                  <a:schemeClr val="lt1"/>
                </a:solidFill>
                <a:latin typeface="Rubik"/>
                <a:ea typeface="Rubik"/>
                <a:cs typeface="Rubik"/>
                <a:sym typeface="Rubik"/>
              </a:rPr>
            </a:br>
            <a:r>
              <a:rPr lang="en-GB" sz="1200">
                <a:solidFill>
                  <a:schemeClr val="lt1"/>
                </a:solidFill>
                <a:latin typeface="Rubik"/>
                <a:ea typeface="Rubik"/>
                <a:cs typeface="Rubik"/>
                <a:sym typeface="Rubik"/>
              </a:rPr>
              <a:t>Adanya kolom informasi yang dapat membantu pengguna dalam mengetahui informasi relevan terkait dari BNPB, BMKG dan lain-lain.</a:t>
            </a:r>
            <a:endParaRPr sz="1200">
              <a:solidFill>
                <a:schemeClr val="lt1"/>
              </a:solidFill>
              <a:latin typeface="Rubik"/>
              <a:ea typeface="Rubik"/>
              <a:cs typeface="Rubik"/>
              <a:sym typeface="Rubik"/>
            </a:endParaRPr>
          </a:p>
          <a:p>
            <a:pPr marL="457200" marR="76200" lvl="0" indent="0" algn="l" rtl="0">
              <a:lnSpc>
                <a:spcPct val="150001"/>
              </a:lnSpc>
              <a:spcBef>
                <a:spcPts val="400"/>
              </a:spcBef>
              <a:spcAft>
                <a:spcPts val="300"/>
              </a:spcAft>
              <a:buNone/>
            </a:pPr>
            <a:endParaRPr>
              <a:solidFill>
                <a:schemeClr val="lt1"/>
              </a:solidFill>
              <a:latin typeface="Rubik"/>
              <a:ea typeface="Rubik"/>
              <a:cs typeface="Rubik"/>
              <a:sym typeface="Rubik"/>
            </a:endParaRPr>
          </a:p>
        </p:txBody>
      </p:sp>
      <p:pic>
        <p:nvPicPr>
          <p:cNvPr id="207" name="Google Shape;207;p22"/>
          <p:cNvPicPr preferRelativeResize="0"/>
          <p:nvPr/>
        </p:nvPicPr>
        <p:blipFill>
          <a:blip r:embed="rId3">
            <a:alphaModFix/>
          </a:blip>
          <a:stretch>
            <a:fillRect/>
          </a:stretch>
        </p:blipFill>
        <p:spPr>
          <a:xfrm>
            <a:off x="0" y="2184700"/>
            <a:ext cx="2874724" cy="287472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789</Words>
  <Application>Microsoft Office PowerPoint</Application>
  <PresentationFormat>On-screen Show (16:9)</PresentationFormat>
  <Paragraphs>119</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Montserrat</vt:lpstr>
      <vt:lpstr>Russo One</vt:lpstr>
      <vt:lpstr>Arial</vt:lpstr>
      <vt:lpstr>Rubik Black</vt:lpstr>
      <vt:lpstr>Rubik</vt:lpstr>
      <vt:lpstr>Calibri</vt:lpstr>
      <vt:lpstr>Times New Roman</vt:lpstr>
      <vt:lpstr>Simple Light</vt:lpstr>
      <vt:lpstr>PowerPoint Presentation</vt:lpstr>
      <vt:lpstr>04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10217006 Fadhil Rausyanfikr</cp:lastModifiedBy>
  <cp:revision>1</cp:revision>
  <dcterms:modified xsi:type="dcterms:W3CDTF">2022-07-11T10:59:25Z</dcterms:modified>
</cp:coreProperties>
</file>